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57" r:id="rId4"/>
    <p:sldId id="262" r:id="rId5"/>
    <p:sldId id="263" r:id="rId6"/>
    <p:sldId id="265" r:id="rId7"/>
    <p:sldId id="266" r:id="rId8"/>
    <p:sldId id="297" r:id="rId9"/>
    <p:sldId id="267" r:id="rId10"/>
    <p:sldId id="268" r:id="rId11"/>
    <p:sldId id="269" r:id="rId12"/>
    <p:sldId id="270" r:id="rId13"/>
    <p:sldId id="271" r:id="rId14"/>
    <p:sldId id="281" r:id="rId15"/>
    <p:sldId id="280" r:id="rId16"/>
    <p:sldId id="273" r:id="rId17"/>
    <p:sldId id="274" r:id="rId18"/>
    <p:sldId id="282" r:id="rId19"/>
    <p:sldId id="283" r:id="rId20"/>
    <p:sldId id="285" r:id="rId21"/>
    <p:sldId id="290" r:id="rId22"/>
    <p:sldId id="289" r:id="rId23"/>
    <p:sldId id="291" r:id="rId24"/>
    <p:sldId id="300" r:id="rId25"/>
    <p:sldId id="275" r:id="rId26"/>
    <p:sldId id="299" r:id="rId27"/>
    <p:sldId id="301" r:id="rId28"/>
    <p:sldId id="302" r:id="rId29"/>
    <p:sldId id="276" r:id="rId30"/>
    <p:sldId id="304" r:id="rId31"/>
    <p:sldId id="303" r:id="rId32"/>
    <p:sldId id="277" r:id="rId33"/>
    <p:sldId id="305" r:id="rId34"/>
    <p:sldId id="306" r:id="rId35"/>
    <p:sldId id="307" r:id="rId36"/>
    <p:sldId id="278" r:id="rId37"/>
    <p:sldId id="279" r:id="rId38"/>
    <p:sldId id="308" r:id="rId39"/>
    <p:sldId id="311" r:id="rId40"/>
    <p:sldId id="312" r:id="rId41"/>
    <p:sldId id="288" r:id="rId42"/>
    <p:sldId id="293" r:id="rId43"/>
    <p:sldId id="292" r:id="rId44"/>
    <p:sldId id="294" r:id="rId45"/>
    <p:sldId id="295" r:id="rId46"/>
    <p:sldId id="309" r:id="rId47"/>
    <p:sldId id="310" r:id="rId48"/>
    <p:sldId id="298" r:id="rId49"/>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93" autoAdjust="0"/>
    <p:restoredTop sz="94628" autoAdjust="0"/>
  </p:normalViewPr>
  <p:slideViewPr>
    <p:cSldViewPr snapToGrid="0" snapToObjects="1">
      <p:cViewPr varScale="1">
        <p:scale>
          <a:sx n="35" d="100"/>
          <a:sy n="35" d="100"/>
        </p:scale>
        <p:origin x="-84" y="-9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539668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0518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1279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9234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47735"/>
            <a:ext cx="7886700" cy="1785866"/>
          </a:xfrm>
        </p:spPr>
        <p:txBody>
          <a:bodyPr anchor="b"/>
          <a:lstStyle>
            <a:lvl1pPr algn="ctr">
              <a:defRPr sz="45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2507528"/>
            <a:ext cx="7886700" cy="1125140"/>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EB9DDEF5-A7FC-3348-9ACF-6D3BA53ECE0C}" type="datetimeFigureOut">
              <a:rPr lang="en-US" smtClean="0"/>
              <a:t>03-Jan-17</a:t>
            </a:fld>
            <a:endParaRPr lang="en-US"/>
          </a:p>
        </p:txBody>
      </p:sp>
    </p:spTree>
    <p:extLst>
      <p:ext uri="{BB962C8B-B14F-4D97-AF65-F5344CB8AC3E}">
        <p14:creationId xmlns:p14="http://schemas.microsoft.com/office/powerpoint/2010/main" val="847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9376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9979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2524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16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199706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163509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457700"/>
            <a:ext cx="9144000" cy="685800"/>
          </a:xfrm>
          <a:prstGeom prst="rect">
            <a:avLst/>
          </a:prstGeom>
        </p:spPr>
      </p:pic>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2625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7397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sz="3200" b="1" dirty="0" smtClean="0"/>
              <a:t>Regional Braille Forums</a:t>
            </a:r>
          </a:p>
          <a:p>
            <a:pPr marL="0" indent="0">
              <a:buNone/>
            </a:pPr>
            <a:r>
              <a:rPr lang="en-AU" sz="2800" dirty="0" smtClean="0"/>
              <a:t>Queensland Regional Braille Forum</a:t>
            </a:r>
          </a:p>
          <a:p>
            <a:pPr marL="342900" lvl="1" indent="0">
              <a:buNone/>
            </a:pPr>
            <a:r>
              <a:rPr lang="en-AU" sz="2800" dirty="0" smtClean="0"/>
              <a:t>Convenor: </a:t>
            </a:r>
            <a:r>
              <a:rPr lang="en-AU" sz="2800" dirty="0" err="1" smtClean="0"/>
              <a:t>Julee</a:t>
            </a:r>
            <a:r>
              <a:rPr lang="en-AU" sz="2800" dirty="0" smtClean="0"/>
              <a:t>-Anne Bell</a:t>
            </a:r>
          </a:p>
          <a:p>
            <a:pPr marL="0" indent="0">
              <a:buNone/>
            </a:pPr>
            <a:endParaRPr lang="en-AU" sz="2800" dirty="0" smtClean="0"/>
          </a:p>
          <a:p>
            <a:pPr marL="0" indent="0">
              <a:buNone/>
            </a:pPr>
            <a:r>
              <a:rPr lang="en-AU" sz="2800" dirty="0" smtClean="0"/>
              <a:t>Sydney Regional Braille Forum</a:t>
            </a:r>
          </a:p>
          <a:p>
            <a:pPr marL="342900" lvl="1" indent="0">
              <a:buNone/>
            </a:pPr>
            <a:r>
              <a:rPr lang="en-AU" sz="2800" dirty="0" smtClean="0"/>
              <a:t>Convenor: Sandra Robertson</a:t>
            </a:r>
            <a:endParaRPr lang="en-AU" sz="2800"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
        <p:nvSpPr>
          <p:cNvPr id="6"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spTree>
    <p:extLst>
      <p:ext uri="{BB962C8B-B14F-4D97-AF65-F5344CB8AC3E}">
        <p14:creationId xmlns:p14="http://schemas.microsoft.com/office/powerpoint/2010/main" val="191562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sz="2800" b="1" dirty="0" smtClean="0"/>
              <a:t>Unified English Braille (UEB)</a:t>
            </a:r>
          </a:p>
          <a:p>
            <a:pPr marL="0" indent="0">
              <a:lnSpc>
                <a:spcPct val="130000"/>
              </a:lnSpc>
              <a:buNone/>
            </a:pPr>
            <a:r>
              <a:rPr lang="en-AU" sz="2800" dirty="0" smtClean="0"/>
              <a:t>UEB was developed by the ICEB to bring together the braille codes used in English speaking countries and across literary, mathematical and computer notation.</a:t>
            </a:r>
          </a:p>
          <a:p>
            <a:pPr marL="0" indent="0">
              <a:buNone/>
            </a:pPr>
            <a:endParaRPr lang="en-AU" sz="2800"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
        <p:nvSpPr>
          <p:cNvPr id="6"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spTree>
    <p:extLst>
      <p:ext uri="{BB962C8B-B14F-4D97-AF65-F5344CB8AC3E}">
        <p14:creationId xmlns:p14="http://schemas.microsoft.com/office/powerpoint/2010/main" val="400811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1369219"/>
            <a:ext cx="8549640" cy="3263504"/>
          </a:xfrm>
        </p:spPr>
        <p:txBody>
          <a:bodyPr>
            <a:noAutofit/>
          </a:bodyPr>
          <a:lstStyle/>
          <a:p>
            <a:pPr marL="0" indent="0">
              <a:lnSpc>
                <a:spcPct val="120000"/>
              </a:lnSpc>
              <a:spcBef>
                <a:spcPts val="600"/>
              </a:spcBef>
              <a:buNone/>
            </a:pPr>
            <a:r>
              <a:rPr lang="en-AU" sz="2400" dirty="0" smtClean="0"/>
              <a:t>1992 UEB project begun</a:t>
            </a:r>
          </a:p>
          <a:p>
            <a:pPr marL="0" indent="0">
              <a:lnSpc>
                <a:spcPct val="120000"/>
              </a:lnSpc>
              <a:spcBef>
                <a:spcPts val="600"/>
              </a:spcBef>
              <a:buNone/>
            </a:pPr>
            <a:r>
              <a:rPr lang="en-AU" sz="2400" dirty="0" smtClean="0"/>
              <a:t>2004 Declared substantially complete</a:t>
            </a:r>
          </a:p>
          <a:p>
            <a:pPr marL="0" indent="0">
              <a:lnSpc>
                <a:spcPct val="120000"/>
              </a:lnSpc>
              <a:spcBef>
                <a:spcPts val="600"/>
              </a:spcBef>
              <a:buNone/>
            </a:pPr>
            <a:r>
              <a:rPr lang="en-AU" sz="2400" dirty="0" smtClean="0"/>
              <a:t>2005 Adopted:	May: Australia, </a:t>
            </a:r>
          </a:p>
          <a:p>
            <a:pPr marL="0" indent="0">
              <a:lnSpc>
                <a:spcPct val="120000"/>
              </a:lnSpc>
              <a:spcBef>
                <a:spcPts val="600"/>
              </a:spcBef>
              <a:buNone/>
            </a:pPr>
            <a:r>
              <a:rPr lang="en-AU" sz="2400" dirty="0"/>
              <a:t> </a:t>
            </a:r>
            <a:r>
              <a:rPr lang="en-AU" sz="2400" dirty="0" smtClean="0"/>
              <a:t>                     	November: New Zealand</a:t>
            </a:r>
          </a:p>
          <a:p>
            <a:pPr marL="0" indent="0">
              <a:lnSpc>
                <a:spcPct val="120000"/>
              </a:lnSpc>
              <a:spcBef>
                <a:spcPts val="600"/>
              </a:spcBef>
              <a:buNone/>
            </a:pPr>
            <a:r>
              <a:rPr lang="en-AU" sz="2400" dirty="0" smtClean="0"/>
              <a:t>Since then, South Africa, Nigeria, United Kingdom, Ireland, Canada and USA </a:t>
            </a:r>
            <a:r>
              <a:rPr lang="en-AU" sz="2400" dirty="0"/>
              <a:t>h</a:t>
            </a:r>
            <a:r>
              <a:rPr lang="en-AU" sz="2400" dirty="0" smtClean="0"/>
              <a:t>ave all adopted UEB</a:t>
            </a:r>
            <a:endParaRPr lang="en-AU" sz="2400" dirty="0"/>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2057452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 y="1369219"/>
            <a:ext cx="8534400" cy="3263504"/>
          </a:xfrm>
        </p:spPr>
        <p:txBody>
          <a:bodyPr>
            <a:normAutofit/>
          </a:bodyPr>
          <a:lstStyle/>
          <a:p>
            <a:pPr marL="0" indent="0">
              <a:lnSpc>
                <a:spcPct val="120000"/>
              </a:lnSpc>
              <a:buNone/>
            </a:pPr>
            <a:r>
              <a:rPr lang="en-AU" sz="2800" b="1" dirty="0" smtClean="0"/>
              <a:t>Code Maintenance Committee: </a:t>
            </a:r>
          </a:p>
          <a:p>
            <a:pPr marL="0" indent="0">
              <a:lnSpc>
                <a:spcPct val="120000"/>
              </a:lnSpc>
              <a:buNone/>
            </a:pPr>
            <a:r>
              <a:rPr lang="en-AU" sz="2800" dirty="0" smtClean="0"/>
              <a:t>Chair: Phyllis Landon (Canada)</a:t>
            </a:r>
          </a:p>
          <a:p>
            <a:pPr marL="0" indent="0">
              <a:lnSpc>
                <a:spcPct val="120000"/>
              </a:lnSpc>
              <a:buNone/>
            </a:pPr>
            <a:r>
              <a:rPr lang="en-AU" sz="2800" dirty="0" smtClean="0"/>
              <a:t>Australian representative: Leona Holloway New Zealand representative: Maria Stevens</a:t>
            </a:r>
          </a:p>
          <a:p>
            <a:pPr marL="0" indent="0">
              <a:lnSpc>
                <a:spcPct val="120000"/>
              </a:lnSpc>
              <a:buNone/>
            </a:pPr>
            <a:endParaRPr lang="en-AU" dirty="0"/>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3143885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 y="1369219"/>
            <a:ext cx="8534400" cy="3263504"/>
          </a:xfrm>
        </p:spPr>
        <p:txBody>
          <a:bodyPr>
            <a:normAutofit/>
          </a:bodyPr>
          <a:lstStyle/>
          <a:p>
            <a:pPr marL="0" indent="0">
              <a:lnSpc>
                <a:spcPct val="120000"/>
              </a:lnSpc>
              <a:buNone/>
            </a:pPr>
            <a:r>
              <a:rPr lang="en-AU" sz="2800" b="1" dirty="0" smtClean="0"/>
              <a:t>Technical Guidelines Revision</a:t>
            </a:r>
          </a:p>
          <a:p>
            <a:pPr marL="0" indent="0">
              <a:lnSpc>
                <a:spcPct val="120000"/>
              </a:lnSpc>
              <a:buNone/>
            </a:pPr>
            <a:r>
              <a:rPr lang="en-AU" sz="2800" dirty="0" smtClean="0"/>
              <a:t>Lead by: Bill </a:t>
            </a:r>
            <a:r>
              <a:rPr lang="en-AU" sz="2800" dirty="0" err="1" smtClean="0"/>
              <a:t>Jolley</a:t>
            </a:r>
            <a:r>
              <a:rPr lang="en-AU" sz="2800" dirty="0" smtClean="0"/>
              <a:t> (Australia)</a:t>
            </a:r>
          </a:p>
          <a:p>
            <a:pPr marL="0" indent="0">
              <a:lnSpc>
                <a:spcPct val="120000"/>
              </a:lnSpc>
              <a:buNone/>
            </a:pPr>
            <a:r>
              <a:rPr lang="en-AU" sz="2800" dirty="0" smtClean="0"/>
              <a:t>Bill is also a voting member on the Code Maintenance Committee</a:t>
            </a:r>
          </a:p>
          <a:p>
            <a:pPr marL="0" indent="0">
              <a:lnSpc>
                <a:spcPct val="120000"/>
              </a:lnSpc>
              <a:buNone/>
            </a:pPr>
            <a:r>
              <a:rPr lang="en-AU" sz="2800" dirty="0" smtClean="0"/>
              <a:t>We will hear more on this project in 2017</a:t>
            </a:r>
          </a:p>
          <a:p>
            <a:pPr marL="0" indent="0">
              <a:lnSpc>
                <a:spcPct val="120000"/>
              </a:lnSpc>
              <a:buNone/>
            </a:pPr>
            <a:endParaRPr lang="en-AU" dirty="0"/>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3883839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 y="1369219"/>
            <a:ext cx="8534400" cy="3263504"/>
          </a:xfrm>
        </p:spPr>
        <p:txBody>
          <a:bodyPr>
            <a:normAutofit/>
          </a:bodyPr>
          <a:lstStyle/>
          <a:p>
            <a:pPr marL="0" indent="0">
              <a:lnSpc>
                <a:spcPct val="120000"/>
              </a:lnSpc>
              <a:buNone/>
            </a:pPr>
            <a:r>
              <a:rPr lang="en-AU" sz="2800" b="1" dirty="0" smtClean="0"/>
              <a:t>Braille Music Committee:</a:t>
            </a:r>
          </a:p>
          <a:p>
            <a:pPr marL="0" indent="0">
              <a:lnSpc>
                <a:spcPct val="120000"/>
              </a:lnSpc>
              <a:buNone/>
            </a:pPr>
            <a:r>
              <a:rPr lang="en-AU" sz="2800" dirty="0" smtClean="0"/>
              <a:t>Chair: </a:t>
            </a:r>
            <a:r>
              <a:rPr lang="en-AU" sz="2800" dirty="0" err="1" smtClean="0"/>
              <a:t>Jordie</a:t>
            </a:r>
            <a:r>
              <a:rPr lang="en-AU" sz="2800" dirty="0" smtClean="0"/>
              <a:t> Howell (Australia)</a:t>
            </a:r>
          </a:p>
          <a:p>
            <a:pPr marL="0" indent="0">
              <a:lnSpc>
                <a:spcPct val="110000"/>
              </a:lnSpc>
              <a:buNone/>
            </a:pPr>
            <a:r>
              <a:rPr lang="en-AU" sz="2800" dirty="0" smtClean="0"/>
              <a:t>The committee is working on the impact of UEB on braille music as well as international collaboration in updating the International Braille Music Code.</a:t>
            </a: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3522474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120000"/>
              </a:lnSpc>
              <a:buNone/>
            </a:pPr>
            <a:r>
              <a:rPr lang="en-AU" sz="2800" b="1" dirty="0" smtClean="0">
                <a:latin typeface="Verdana" pitchFamily="34" charset="0"/>
                <a:ea typeface="Verdana" pitchFamily="34" charset="0"/>
                <a:cs typeface="Verdana" pitchFamily="34" charset="0"/>
              </a:rPr>
              <a:t>ABA Communications</a:t>
            </a:r>
          </a:p>
          <a:p>
            <a:pPr>
              <a:lnSpc>
                <a:spcPct val="120000"/>
              </a:lnSpc>
            </a:pPr>
            <a:r>
              <a:rPr lang="en-AU" sz="2800" dirty="0" smtClean="0">
                <a:latin typeface="Verdana" pitchFamily="34" charset="0"/>
                <a:ea typeface="Verdana" pitchFamily="34" charset="0"/>
                <a:cs typeface="Verdana" pitchFamily="34" charset="0"/>
              </a:rPr>
              <a:t>OZBRL </a:t>
            </a:r>
            <a:r>
              <a:rPr lang="en-AU" sz="2800" dirty="0" err="1" smtClean="0">
                <a:latin typeface="Verdana" pitchFamily="34" charset="0"/>
                <a:ea typeface="Verdana" pitchFamily="34" charset="0"/>
                <a:cs typeface="Verdana" pitchFamily="34" charset="0"/>
              </a:rPr>
              <a:t>listserve</a:t>
            </a:r>
            <a:endParaRPr lang="en-AU" sz="2800" dirty="0" smtClean="0">
              <a:latin typeface="Verdana" pitchFamily="34" charset="0"/>
              <a:ea typeface="Verdana" pitchFamily="34" charset="0"/>
              <a:cs typeface="Verdana" pitchFamily="34" charset="0"/>
            </a:endParaRPr>
          </a:p>
          <a:p>
            <a:pPr>
              <a:lnSpc>
                <a:spcPct val="120000"/>
              </a:lnSpc>
            </a:pPr>
            <a:r>
              <a:rPr lang="en-AU" sz="2800" dirty="0" smtClean="0">
                <a:latin typeface="Verdana" pitchFamily="34" charset="0"/>
                <a:ea typeface="Verdana" pitchFamily="34" charset="0"/>
                <a:cs typeface="Verdana" pitchFamily="34" charset="0"/>
              </a:rPr>
              <a:t>ABA Facebook page</a:t>
            </a:r>
          </a:p>
          <a:p>
            <a:pPr>
              <a:lnSpc>
                <a:spcPct val="120000"/>
              </a:lnSpc>
            </a:pPr>
            <a:r>
              <a:rPr lang="en-AU" sz="2800" dirty="0" smtClean="0">
                <a:latin typeface="Verdana" pitchFamily="34" charset="0"/>
                <a:ea typeface="Verdana" pitchFamily="34" charset="0"/>
                <a:cs typeface="Verdana" pitchFamily="34" charset="0"/>
              </a:rPr>
              <a:t>Executive members </a:t>
            </a:r>
          </a:p>
          <a:p>
            <a:pPr>
              <a:lnSpc>
                <a:spcPct val="120000"/>
              </a:lnSpc>
            </a:pPr>
            <a:r>
              <a:rPr lang="en-AU" sz="2800" dirty="0" smtClean="0">
                <a:latin typeface="Verdana" pitchFamily="34" charset="0"/>
                <a:ea typeface="Verdana" pitchFamily="34" charset="0"/>
                <a:cs typeface="Verdana" pitchFamily="34" charset="0"/>
              </a:rPr>
              <a:t>Regional Braille Forums</a:t>
            </a: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1492270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nSpc>
                <a:spcPct val="120000"/>
              </a:lnSpc>
              <a:buNone/>
            </a:pPr>
            <a:r>
              <a:rPr lang="en-AU" sz="2800" b="1" dirty="0" smtClean="0">
                <a:latin typeface="Verdana" pitchFamily="34" charset="0"/>
                <a:ea typeface="Verdana" pitchFamily="34" charset="0"/>
                <a:cs typeface="Verdana" pitchFamily="34" charset="0"/>
              </a:rPr>
              <a:t>Resources (ICEB)</a:t>
            </a:r>
          </a:p>
          <a:p>
            <a:pPr>
              <a:lnSpc>
                <a:spcPct val="120000"/>
              </a:lnSpc>
            </a:pPr>
            <a:r>
              <a:rPr lang="en-AU" sz="2800" dirty="0">
                <a:latin typeface="Verdana" pitchFamily="34" charset="0"/>
                <a:ea typeface="Verdana" pitchFamily="34" charset="0"/>
                <a:cs typeface="Verdana" pitchFamily="34" charset="0"/>
              </a:rPr>
              <a:t>Rules of </a:t>
            </a:r>
            <a:r>
              <a:rPr lang="en-AU" sz="2800" dirty="0" smtClean="0">
                <a:latin typeface="Verdana" pitchFamily="34" charset="0"/>
                <a:ea typeface="Verdana" pitchFamily="34" charset="0"/>
                <a:cs typeface="Verdana" pitchFamily="34" charset="0"/>
              </a:rPr>
              <a:t>Unified English Braille</a:t>
            </a:r>
          </a:p>
          <a:p>
            <a:pPr>
              <a:lnSpc>
                <a:spcPct val="120000"/>
              </a:lnSpc>
            </a:pPr>
            <a:r>
              <a:rPr lang="en-AU" sz="2800" dirty="0" smtClean="0">
                <a:latin typeface="Verdana" pitchFamily="34" charset="0"/>
                <a:ea typeface="Verdana" pitchFamily="34" charset="0"/>
                <a:cs typeface="Verdana" pitchFamily="34" charset="0"/>
              </a:rPr>
              <a:t>Guidelines for Technical Material</a:t>
            </a:r>
          </a:p>
          <a:p>
            <a:pPr>
              <a:lnSpc>
                <a:spcPct val="120000"/>
              </a:lnSpc>
            </a:pPr>
            <a:r>
              <a:rPr lang="en-AU" sz="2800" dirty="0" smtClean="0">
                <a:latin typeface="Verdana" pitchFamily="34" charset="0"/>
                <a:ea typeface="Verdana" pitchFamily="34" charset="0"/>
                <a:cs typeface="Verdana" pitchFamily="34" charset="0"/>
              </a:rPr>
              <a:t>World Braille Usage</a:t>
            </a:r>
          </a:p>
          <a:p>
            <a:pPr>
              <a:lnSpc>
                <a:spcPct val="120000"/>
              </a:lnSpc>
            </a:pPr>
            <a:r>
              <a:rPr lang="en-AU" sz="2800" dirty="0" smtClean="0">
                <a:latin typeface="Verdana" pitchFamily="34" charset="0"/>
                <a:ea typeface="Verdana" pitchFamily="34" charset="0"/>
                <a:cs typeface="Verdana" pitchFamily="34" charset="0"/>
              </a:rPr>
              <a:t>IPA Braille</a:t>
            </a: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2952007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nSpc>
                <a:spcPct val="120000"/>
              </a:lnSpc>
              <a:buNone/>
            </a:pPr>
            <a:r>
              <a:rPr lang="en-AU" sz="2800" b="1" dirty="0" smtClean="0">
                <a:latin typeface="Verdana" pitchFamily="34" charset="0"/>
                <a:ea typeface="Verdana" pitchFamily="34" charset="0"/>
                <a:cs typeface="Verdana" pitchFamily="34" charset="0"/>
              </a:rPr>
              <a:t>Resources (ABA/Round Table)</a:t>
            </a:r>
          </a:p>
          <a:p>
            <a:pPr>
              <a:lnSpc>
                <a:spcPct val="120000"/>
              </a:lnSpc>
            </a:pPr>
            <a:r>
              <a:rPr lang="en-AU" sz="2400" dirty="0" smtClean="0">
                <a:latin typeface="Verdana" pitchFamily="34" charset="0"/>
                <a:ea typeface="Verdana" pitchFamily="34" charset="0"/>
                <a:cs typeface="Verdana" pitchFamily="34" charset="0"/>
              </a:rPr>
              <a:t>Unified English Braille: Australian Training Manual</a:t>
            </a:r>
          </a:p>
          <a:p>
            <a:pPr>
              <a:lnSpc>
                <a:spcPct val="120000"/>
              </a:lnSpc>
            </a:pPr>
            <a:r>
              <a:rPr lang="en-AU" sz="2400" dirty="0" smtClean="0">
                <a:latin typeface="Verdana" pitchFamily="34" charset="0"/>
                <a:ea typeface="Verdana" pitchFamily="34" charset="0"/>
                <a:cs typeface="Verdana" pitchFamily="34" charset="0"/>
              </a:rPr>
              <a:t>ABA Rules and Guidelines for Formatting Braille</a:t>
            </a:r>
          </a:p>
          <a:p>
            <a:pPr>
              <a:lnSpc>
                <a:spcPct val="120000"/>
              </a:lnSpc>
            </a:pPr>
            <a:r>
              <a:rPr lang="en-AU" sz="2400" dirty="0" smtClean="0">
                <a:latin typeface="Verdana" pitchFamily="34" charset="0"/>
                <a:ea typeface="Verdana" pitchFamily="34" charset="0"/>
                <a:cs typeface="Verdana" pitchFamily="34" charset="0"/>
              </a:rPr>
              <a:t>Duxbury Braille Translator Producer’s Manual</a:t>
            </a:r>
          </a:p>
          <a:p>
            <a:pPr>
              <a:lnSpc>
                <a:spcPct val="120000"/>
              </a:lnSpc>
            </a:pPr>
            <a:r>
              <a:rPr lang="en-AU" sz="2400" dirty="0" smtClean="0">
                <a:latin typeface="Verdana" pitchFamily="34" charset="0"/>
                <a:ea typeface="Verdana" pitchFamily="34" charset="0"/>
                <a:cs typeface="Verdana" pitchFamily="34" charset="0"/>
              </a:rPr>
              <a:t>ABA Braille Music Addendum</a:t>
            </a: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2385608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69219"/>
            <a:ext cx="7886700" cy="2962149"/>
          </a:xfrm>
        </p:spPr>
        <p:txBody>
          <a:bodyPr>
            <a:normAutofit/>
          </a:bodyPr>
          <a:lstStyle/>
          <a:p>
            <a:pPr marL="0" indent="0">
              <a:lnSpc>
                <a:spcPct val="120000"/>
              </a:lnSpc>
              <a:buNone/>
            </a:pPr>
            <a:r>
              <a:rPr lang="en-AU" sz="2400" b="1" dirty="0" smtClean="0">
                <a:latin typeface="+mj-lt"/>
              </a:rPr>
              <a:t>Trans-Tasman Certificate of Proficiency in Unified English Braille</a:t>
            </a:r>
          </a:p>
          <a:p>
            <a:pPr marL="0" indent="0">
              <a:lnSpc>
                <a:spcPct val="120000"/>
              </a:lnSpc>
              <a:buNone/>
            </a:pPr>
            <a:r>
              <a:rPr lang="en-AU" sz="2400" dirty="0" smtClean="0">
                <a:latin typeface="Verdana" pitchFamily="34" charset="0"/>
                <a:ea typeface="Verdana" pitchFamily="34" charset="0"/>
                <a:cs typeface="Verdana" pitchFamily="34" charset="0"/>
              </a:rPr>
              <a:t>Held: first two weeks in October each year</a:t>
            </a:r>
          </a:p>
          <a:p>
            <a:pPr marL="0" indent="0">
              <a:lnSpc>
                <a:spcPct val="120000"/>
              </a:lnSpc>
              <a:buNone/>
            </a:pPr>
            <a:r>
              <a:rPr lang="en-AU" sz="2400" dirty="0" smtClean="0">
                <a:latin typeface="Verdana" pitchFamily="34" charset="0"/>
                <a:ea typeface="Verdana" pitchFamily="34" charset="0"/>
                <a:cs typeface="Verdana" pitchFamily="34" charset="0"/>
              </a:rPr>
              <a:t>Open book examination. Candidates are marked on correct use of UEB and braille formatting.</a:t>
            </a: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3321629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335280"/>
            <a:ext cx="7886700" cy="2164079"/>
          </a:xfrm>
        </p:spPr>
        <p:txBody>
          <a:bodyPr>
            <a:normAutofit/>
          </a:bodyPr>
          <a:lstStyle/>
          <a:p>
            <a:r>
              <a:rPr lang="en-AU" dirty="0" smtClean="0"/>
              <a:t>ABA - </a:t>
            </a:r>
            <a:r>
              <a:rPr lang="en-AU" dirty="0"/>
              <a:t>Who we </a:t>
            </a:r>
            <a:r>
              <a:rPr lang="en-AU" dirty="0" smtClean="0"/>
              <a:t>are/</a:t>
            </a:r>
            <a:br>
              <a:rPr lang="en-AU" dirty="0" smtClean="0"/>
            </a:br>
            <a:r>
              <a:rPr lang="en-AU" dirty="0" smtClean="0"/>
              <a:t>Rules </a:t>
            </a:r>
            <a:r>
              <a:rPr lang="en-AU" dirty="0"/>
              <a:t>&amp; guidelines for formatting </a:t>
            </a:r>
            <a:r>
              <a:rPr lang="en-AU" dirty="0" smtClean="0"/>
              <a:t>braille</a:t>
            </a:r>
            <a:endParaRPr lang="en-US" dirty="0"/>
          </a:p>
        </p:txBody>
      </p:sp>
      <p:sp>
        <p:nvSpPr>
          <p:cNvPr id="3" name="Text Placeholder 2"/>
          <p:cNvSpPr>
            <a:spLocks noGrp="1"/>
          </p:cNvSpPr>
          <p:nvPr>
            <p:ph type="body" idx="1"/>
          </p:nvPr>
        </p:nvSpPr>
        <p:spPr>
          <a:xfrm>
            <a:off x="336885" y="2770905"/>
            <a:ext cx="8428980" cy="980907"/>
          </a:xfrm>
        </p:spPr>
        <p:txBody>
          <a:bodyPr>
            <a:normAutofit fontScale="85000" lnSpcReduction="10000"/>
          </a:bodyPr>
          <a:lstStyle/>
          <a:p>
            <a:r>
              <a:rPr lang="en-US" sz="3800" dirty="0" smtClean="0">
                <a:solidFill>
                  <a:schemeClr val="tx1"/>
                </a:solidFill>
              </a:rPr>
              <a:t>Kathy </a:t>
            </a:r>
            <a:r>
              <a:rPr lang="en-US" sz="3800" dirty="0" err="1" smtClean="0">
                <a:solidFill>
                  <a:schemeClr val="tx1"/>
                </a:solidFill>
              </a:rPr>
              <a:t>Riessen</a:t>
            </a:r>
            <a:endParaRPr lang="en-US" sz="3800" dirty="0" smtClean="0">
              <a:solidFill>
                <a:schemeClr val="tx1"/>
              </a:solidFill>
            </a:endParaRPr>
          </a:p>
          <a:p>
            <a:r>
              <a:rPr lang="en-US" sz="3800" dirty="0" smtClean="0">
                <a:solidFill>
                  <a:schemeClr val="tx1"/>
                </a:solidFill>
              </a:rPr>
              <a:t>kathleen.riessen440@schools.sa.edu.au</a:t>
            </a:r>
          </a:p>
        </p:txBody>
      </p:sp>
    </p:spTree>
    <p:extLst>
      <p:ext uri="{BB962C8B-B14F-4D97-AF65-F5344CB8AC3E}">
        <p14:creationId xmlns:p14="http://schemas.microsoft.com/office/powerpoint/2010/main" val="86838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120000"/>
              </a:lnSpc>
              <a:buNone/>
            </a:pPr>
            <a:r>
              <a:rPr lang="en-AU" sz="2400" b="1" dirty="0" smtClean="0">
                <a:latin typeface="Verdana" pitchFamily="34" charset="0"/>
                <a:ea typeface="Verdana" pitchFamily="34" charset="0"/>
                <a:cs typeface="Verdana" pitchFamily="34" charset="0"/>
              </a:rPr>
              <a:t>Trans-Tasman Certificate of Proficiency in Unified English Braille</a:t>
            </a:r>
          </a:p>
          <a:p>
            <a:pPr marL="0" indent="0">
              <a:lnSpc>
                <a:spcPct val="120000"/>
              </a:lnSpc>
              <a:buNone/>
            </a:pPr>
            <a:r>
              <a:rPr lang="en-AU" sz="2200" dirty="0" smtClean="0">
                <a:latin typeface="Verdana" pitchFamily="34" charset="0"/>
                <a:ea typeface="Verdana" pitchFamily="34" charset="0"/>
                <a:cs typeface="Verdana" pitchFamily="34" charset="0"/>
              </a:rPr>
              <a:t>Examination consists of three </a:t>
            </a:r>
            <a:r>
              <a:rPr lang="en-AU" sz="2200" dirty="0">
                <a:latin typeface="Verdana" pitchFamily="34" charset="0"/>
                <a:ea typeface="Verdana" pitchFamily="34" charset="0"/>
                <a:cs typeface="Verdana" pitchFamily="34" charset="0"/>
              </a:rPr>
              <a:t>sections:</a:t>
            </a:r>
          </a:p>
          <a:p>
            <a:pPr>
              <a:lnSpc>
                <a:spcPct val="120000"/>
              </a:lnSpc>
            </a:pPr>
            <a:r>
              <a:rPr lang="en-AU" sz="2400" dirty="0">
                <a:latin typeface="Verdana" pitchFamily="34" charset="0"/>
                <a:ea typeface="Verdana" pitchFamily="34" charset="0"/>
                <a:cs typeface="Verdana" pitchFamily="34" charset="0"/>
              </a:rPr>
              <a:t>Transcription of passage into braille</a:t>
            </a:r>
          </a:p>
          <a:p>
            <a:pPr>
              <a:lnSpc>
                <a:spcPct val="120000"/>
              </a:lnSpc>
            </a:pPr>
            <a:r>
              <a:rPr lang="en-AU" sz="2400" dirty="0">
                <a:latin typeface="Verdana" pitchFamily="34" charset="0"/>
                <a:ea typeface="Verdana" pitchFamily="34" charset="0"/>
                <a:cs typeface="Verdana" pitchFamily="34" charset="0"/>
              </a:rPr>
              <a:t>Transcription of braille passage into print</a:t>
            </a:r>
          </a:p>
          <a:p>
            <a:pPr>
              <a:lnSpc>
                <a:spcPct val="120000"/>
              </a:lnSpc>
            </a:pPr>
            <a:r>
              <a:rPr lang="en-AU" sz="2400" dirty="0">
                <a:latin typeface="Verdana" pitchFamily="34" charset="0"/>
                <a:ea typeface="Verdana" pitchFamily="34" charset="0"/>
                <a:cs typeface="Verdana" pitchFamily="34" charset="0"/>
              </a:rPr>
              <a:t>Proofreading a braille passage containing errors.</a:t>
            </a:r>
          </a:p>
          <a:p>
            <a:pPr marL="342900" lvl="1" indent="0">
              <a:lnSpc>
                <a:spcPct val="120000"/>
              </a:lnSpc>
              <a:buNone/>
            </a:pPr>
            <a:endParaRPr lang="en-AU" sz="2100" dirty="0"/>
          </a:p>
          <a:p>
            <a:pPr marL="0" indent="0">
              <a:lnSpc>
                <a:spcPct val="120000"/>
              </a:lnSpc>
              <a:buNone/>
            </a:pPr>
            <a:endParaRPr lang="en-AU" b="1" dirty="0" smtClean="0"/>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1660943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120000"/>
              </a:lnSpc>
              <a:buNone/>
            </a:pPr>
            <a:r>
              <a:rPr lang="en-AU" sz="2400" b="1" dirty="0" smtClean="0">
                <a:latin typeface="Verdana" pitchFamily="34" charset="0"/>
                <a:ea typeface="Verdana" pitchFamily="34" charset="0"/>
                <a:cs typeface="Verdana" pitchFamily="34" charset="0"/>
              </a:rPr>
              <a:t>Trans-Tasman Certificate of Proficiency in Unified English Braille</a:t>
            </a:r>
          </a:p>
          <a:p>
            <a:pPr marL="0" indent="0">
              <a:lnSpc>
                <a:spcPct val="120000"/>
              </a:lnSpc>
              <a:buNone/>
            </a:pPr>
            <a:r>
              <a:rPr lang="en-AU" sz="2200" dirty="0" smtClean="0">
                <a:latin typeface="Verdana" pitchFamily="34" charset="0"/>
                <a:ea typeface="Verdana" pitchFamily="34" charset="0"/>
                <a:cs typeface="Verdana" pitchFamily="34" charset="0"/>
              </a:rPr>
              <a:t>Australia and New Zealand set the same passages but are marked separately. Australia and New Zealand have some differences in formatting practices.</a:t>
            </a:r>
          </a:p>
          <a:p>
            <a:pPr marL="0" indent="0">
              <a:lnSpc>
                <a:spcPct val="120000"/>
              </a:lnSpc>
              <a:buNone/>
            </a:pPr>
            <a:r>
              <a:rPr lang="en-AU" sz="2200" dirty="0">
                <a:latin typeface="Verdana" pitchFamily="34" charset="0"/>
                <a:ea typeface="Verdana" pitchFamily="34" charset="0"/>
                <a:cs typeface="Verdana" pitchFamily="34" charset="0"/>
              </a:rPr>
              <a:t>New Zealand also add a section on Maori</a:t>
            </a:r>
            <a:r>
              <a:rPr lang="en-AU" sz="2200" dirty="0" smtClean="0">
                <a:latin typeface="Verdana" pitchFamily="34" charset="0"/>
                <a:ea typeface="Verdana" pitchFamily="34" charset="0"/>
                <a:cs typeface="Verdana" pitchFamily="34" charset="0"/>
              </a:rPr>
              <a:t>.</a:t>
            </a: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solidFill>
                  <a:prstClr val="black"/>
                </a:solidFill>
              </a:rPr>
              <a:t>Australian Braille Authority (ABA)</a:t>
            </a:r>
          </a:p>
          <a:p>
            <a:pPr algn="ctr"/>
            <a:r>
              <a:rPr lang="en-AU" sz="2400" b="1" dirty="0" smtClean="0">
                <a:solidFill>
                  <a:prstClr val="black"/>
                </a:solidFill>
              </a:rPr>
              <a:t>brailleaustralia.org</a:t>
            </a:r>
            <a:endParaRPr lang="en-AU" sz="2400" b="1" dirty="0">
              <a:solidFill>
                <a:prstClr val="black"/>
              </a:solidFill>
            </a:endParaRPr>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3397722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005" y="1333271"/>
            <a:ext cx="8813991" cy="3263504"/>
          </a:xfrm>
        </p:spPr>
        <p:txBody>
          <a:bodyPr>
            <a:normAutofit/>
          </a:bodyPr>
          <a:lstStyle/>
          <a:p>
            <a:pPr marL="0" indent="0">
              <a:lnSpc>
                <a:spcPct val="120000"/>
              </a:lnSpc>
              <a:buNone/>
            </a:pPr>
            <a:r>
              <a:rPr lang="en-AU" sz="2400" b="1" dirty="0" smtClean="0">
                <a:latin typeface="Verdana" pitchFamily="34" charset="0"/>
                <a:ea typeface="Verdana" pitchFamily="34" charset="0"/>
                <a:cs typeface="Verdana" pitchFamily="34" charset="0"/>
              </a:rPr>
              <a:t>Duxbury Braille Translator (DBT)</a:t>
            </a:r>
          </a:p>
          <a:p>
            <a:pPr marL="0" indent="0">
              <a:lnSpc>
                <a:spcPct val="120000"/>
              </a:lnSpc>
              <a:buNone/>
            </a:pPr>
            <a:r>
              <a:rPr lang="en-AU" sz="2400" dirty="0" smtClean="0">
                <a:latin typeface="Verdana" pitchFamily="34" charset="0"/>
                <a:ea typeface="Verdana" pitchFamily="34" charset="0"/>
                <a:cs typeface="Verdana" pitchFamily="34" charset="0"/>
              </a:rPr>
              <a:t>Current version of DBT is 12.1 sr1</a:t>
            </a:r>
          </a:p>
          <a:p>
            <a:pPr marL="0" indent="0">
              <a:lnSpc>
                <a:spcPct val="120000"/>
              </a:lnSpc>
              <a:buNone/>
            </a:pPr>
            <a:r>
              <a:rPr lang="en-AU" sz="2400" dirty="0" smtClean="0">
                <a:latin typeface="Verdana" pitchFamily="34" charset="0"/>
                <a:ea typeface="Verdana" pitchFamily="34" charset="0"/>
                <a:cs typeface="Verdana" pitchFamily="34" charset="0"/>
              </a:rPr>
              <a:t>The Australian Template is based on the ABA formatting rules and guidelines.</a:t>
            </a:r>
          </a:p>
          <a:p>
            <a:pPr marL="0" indent="0">
              <a:lnSpc>
                <a:spcPct val="120000"/>
              </a:lnSpc>
              <a:buNone/>
            </a:pPr>
            <a:r>
              <a:rPr lang="en-AU" sz="2400" dirty="0" smtClean="0">
                <a:latin typeface="Verdana" pitchFamily="34" charset="0"/>
                <a:ea typeface="Verdana" pitchFamily="34" charset="0"/>
                <a:cs typeface="Verdana" pitchFamily="34" charset="0"/>
              </a:rPr>
              <a:t>You are encouraged to update to the ABA template. This can then be customised for local preferences.</a:t>
            </a:r>
            <a:endParaRPr lang="en-AU" b="1" dirty="0" smtClean="0"/>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1254892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755" y="1369219"/>
            <a:ext cx="8717737" cy="2971962"/>
          </a:xfrm>
        </p:spPr>
        <p:txBody>
          <a:bodyPr>
            <a:normAutofit/>
          </a:bodyPr>
          <a:lstStyle/>
          <a:p>
            <a:pPr marL="0" indent="0">
              <a:lnSpc>
                <a:spcPct val="120000"/>
              </a:lnSpc>
              <a:buNone/>
            </a:pPr>
            <a:r>
              <a:rPr lang="en-AU" sz="2400" b="1" dirty="0" smtClean="0">
                <a:latin typeface="Verdana" pitchFamily="34" charset="0"/>
                <a:ea typeface="Verdana" pitchFamily="34" charset="0"/>
                <a:cs typeface="Verdana" pitchFamily="34" charset="0"/>
              </a:rPr>
              <a:t>Duxbury Braille Translator (DBT)</a:t>
            </a:r>
          </a:p>
          <a:p>
            <a:pPr marL="0" indent="0">
              <a:lnSpc>
                <a:spcPct val="120000"/>
              </a:lnSpc>
              <a:buNone/>
            </a:pPr>
            <a:r>
              <a:rPr lang="en-AU" sz="2400" dirty="0" smtClean="0">
                <a:latin typeface="Verdana" pitchFamily="34" charset="0"/>
                <a:ea typeface="Verdana" pitchFamily="34" charset="0"/>
                <a:cs typeface="Verdana" pitchFamily="34" charset="0"/>
              </a:rPr>
              <a:t>Duxbury is constantly improving the translation integrity of DBT. ABA regularly liaises with Duxbury to resolve translation issues.</a:t>
            </a:r>
          </a:p>
          <a:p>
            <a:pPr marL="0" indent="0">
              <a:lnSpc>
                <a:spcPct val="120000"/>
              </a:lnSpc>
              <a:buNone/>
            </a:pPr>
            <a:r>
              <a:rPr lang="en-AU" sz="2400" dirty="0" smtClean="0">
                <a:latin typeface="Verdana" pitchFamily="34" charset="0"/>
                <a:ea typeface="Verdana" pitchFamily="34" charset="0"/>
                <a:cs typeface="Verdana" pitchFamily="34" charset="0"/>
              </a:rPr>
              <a:t>Post any queries on OZBRL, others may have the same query. The queries noted and referred on to Duxbury.</a:t>
            </a:r>
            <a:endParaRPr lang="en-AU" sz="2400" b="1" dirty="0" smtClean="0"/>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2179189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755" y="1369219"/>
            <a:ext cx="8717737" cy="2971962"/>
          </a:xfrm>
        </p:spPr>
        <p:txBody>
          <a:bodyPr>
            <a:normAutofit/>
          </a:bodyPr>
          <a:lstStyle/>
          <a:p>
            <a:pPr marL="0" indent="0">
              <a:lnSpc>
                <a:spcPct val="120000"/>
              </a:lnSpc>
              <a:buNone/>
            </a:pPr>
            <a:r>
              <a:rPr lang="en-AU" sz="2400" b="1" dirty="0" smtClean="0">
                <a:latin typeface="Verdana" pitchFamily="34" charset="0"/>
                <a:ea typeface="Verdana" pitchFamily="34" charset="0"/>
                <a:cs typeface="Verdana" pitchFamily="34" charset="0"/>
              </a:rPr>
              <a:t>Braille Music Addendum</a:t>
            </a:r>
          </a:p>
          <a:p>
            <a:pPr marL="0" indent="0">
              <a:lnSpc>
                <a:spcPct val="120000"/>
              </a:lnSpc>
              <a:buNone/>
            </a:pPr>
            <a:r>
              <a:rPr lang="en-AU" sz="2400" dirty="0" smtClean="0">
                <a:latin typeface="Verdana" pitchFamily="34" charset="0"/>
                <a:ea typeface="Verdana" pitchFamily="34" charset="0"/>
                <a:cs typeface="Verdana" pitchFamily="34" charset="0"/>
              </a:rPr>
              <a:t>This is a working document which outlines</a:t>
            </a:r>
          </a:p>
          <a:p>
            <a:pPr>
              <a:lnSpc>
                <a:spcPct val="120000"/>
              </a:lnSpc>
            </a:pPr>
            <a:r>
              <a:rPr lang="en-AU" sz="2400" dirty="0" smtClean="0">
                <a:latin typeface="Verdana" pitchFamily="34" charset="0"/>
                <a:ea typeface="Verdana" pitchFamily="34" charset="0"/>
                <a:cs typeface="Verdana" pitchFamily="34" charset="0"/>
              </a:rPr>
              <a:t>Australian best practice in formatting braille music, based on UK standards</a:t>
            </a:r>
          </a:p>
          <a:p>
            <a:pPr>
              <a:lnSpc>
                <a:spcPct val="120000"/>
              </a:lnSpc>
            </a:pPr>
            <a:r>
              <a:rPr lang="en-AU" sz="2400" dirty="0" smtClean="0">
                <a:latin typeface="Verdana" pitchFamily="34" charset="0"/>
                <a:ea typeface="Verdana" pitchFamily="34" charset="0"/>
                <a:cs typeface="Verdana" pitchFamily="34" charset="0"/>
              </a:rPr>
              <a:t>UEB in relation to musical notation </a:t>
            </a:r>
          </a:p>
          <a:p>
            <a:pPr>
              <a:lnSpc>
                <a:spcPct val="120000"/>
              </a:lnSpc>
            </a:pPr>
            <a:endParaRPr lang="en-AU" sz="2400" dirty="0" smtClean="0">
              <a:latin typeface="Verdana" pitchFamily="34" charset="0"/>
              <a:ea typeface="Verdana" pitchFamily="34" charset="0"/>
              <a:cs typeface="Verdana" pitchFamily="34" charset="0"/>
            </a:endParaRPr>
          </a:p>
        </p:txBody>
      </p:sp>
      <p:sp>
        <p:nvSpPr>
          <p:cNvPr id="4"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Tree>
    <p:extLst>
      <p:ext uri="{BB962C8B-B14F-4D97-AF65-F5344CB8AC3E}">
        <p14:creationId xmlns:p14="http://schemas.microsoft.com/office/powerpoint/2010/main" val="4286275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779119"/>
          </a:xfrm>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171880" y="1052963"/>
            <a:ext cx="8765864" cy="3263504"/>
          </a:xfrm>
        </p:spPr>
        <p:txBody>
          <a:bodyPr>
            <a:normAutofit fontScale="92500"/>
          </a:bodyPr>
          <a:lstStyle/>
          <a:p>
            <a:pPr>
              <a:lnSpc>
                <a:spcPct val="120000"/>
              </a:lnSpc>
            </a:pPr>
            <a:r>
              <a:rPr lang="en-AU" sz="2600" dirty="0" smtClean="0">
                <a:latin typeface="Verdana" pitchFamily="34" charset="0"/>
                <a:ea typeface="Verdana" pitchFamily="34" charset="0"/>
                <a:cs typeface="Verdana" pitchFamily="34" charset="0"/>
              </a:rPr>
              <a:t>Good print formatting allows easy navigation.</a:t>
            </a:r>
          </a:p>
          <a:p>
            <a:pPr>
              <a:lnSpc>
                <a:spcPct val="120000"/>
              </a:lnSpc>
            </a:pPr>
            <a:r>
              <a:rPr lang="en-AU" sz="2600" dirty="0" smtClean="0">
                <a:latin typeface="Verdana" pitchFamily="34" charset="0"/>
                <a:ea typeface="Verdana" pitchFamily="34" charset="0"/>
                <a:cs typeface="Verdana" pitchFamily="34" charset="0"/>
              </a:rPr>
              <a:t>Good braille formatting allows easy navigation.</a:t>
            </a:r>
          </a:p>
          <a:p>
            <a:pPr>
              <a:lnSpc>
                <a:spcPct val="120000"/>
              </a:lnSpc>
            </a:pPr>
            <a:r>
              <a:rPr lang="en-AU" sz="2600" dirty="0" smtClean="0">
                <a:latin typeface="Verdana" pitchFamily="34" charset="0"/>
                <a:ea typeface="Verdana" pitchFamily="34" charset="0"/>
                <a:cs typeface="Verdana" pitchFamily="34" charset="0"/>
              </a:rPr>
              <a:t>Whether print or braille you need to be able to easily find page numbers, chapters, headings, question numbers, answers, </a:t>
            </a:r>
            <a:r>
              <a:rPr lang="en-AU" sz="2600" dirty="0" err="1" smtClean="0">
                <a:latin typeface="Verdana" pitchFamily="34" charset="0"/>
                <a:ea typeface="Verdana" pitchFamily="34" charset="0"/>
                <a:cs typeface="Verdana" pitchFamily="34" charset="0"/>
              </a:rPr>
              <a:t>etc</a:t>
            </a:r>
            <a:r>
              <a:rPr lang="en-AU" sz="2600" dirty="0" smtClean="0">
                <a:latin typeface="Verdana" pitchFamily="34" charset="0"/>
                <a:ea typeface="Verdana" pitchFamily="34" charset="0"/>
                <a:cs typeface="Verdana" pitchFamily="34" charset="0"/>
              </a:rPr>
              <a:t>, etc.</a:t>
            </a:r>
          </a:p>
          <a:p>
            <a:pPr>
              <a:lnSpc>
                <a:spcPct val="120000"/>
              </a:lnSpc>
            </a:pPr>
            <a:r>
              <a:rPr lang="en-AU" sz="2600" dirty="0" smtClean="0">
                <a:latin typeface="Verdana" pitchFamily="34" charset="0"/>
                <a:ea typeface="Verdana" pitchFamily="34" charset="0"/>
                <a:cs typeface="Verdana" pitchFamily="34" charset="0"/>
              </a:rPr>
              <a:t>It is just as important to know how to format braille as knowing correct braille code.</a:t>
            </a:r>
          </a:p>
          <a:p>
            <a:pPr marL="0" indent="0">
              <a:lnSpc>
                <a:spcPct val="120000"/>
              </a:lnSpc>
              <a:buNone/>
            </a:pPr>
            <a:endParaRPr lang="en-AU" sz="24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68626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240631" y="1169838"/>
            <a:ext cx="8552733" cy="3263504"/>
          </a:xfrm>
        </p:spPr>
        <p:txBody>
          <a:bodyPr>
            <a:normAutofit fontScale="92500"/>
          </a:bodyPr>
          <a:lstStyle/>
          <a:p>
            <a:pPr marL="0" indent="0">
              <a:lnSpc>
                <a:spcPct val="120000"/>
              </a:lnSpc>
              <a:buNone/>
            </a:pPr>
            <a:r>
              <a:rPr lang="en-AU" sz="2600" b="1" dirty="0" smtClean="0">
                <a:latin typeface="Verdana" pitchFamily="34" charset="0"/>
                <a:ea typeface="Verdana" pitchFamily="34" charset="0"/>
                <a:cs typeface="Verdana" pitchFamily="34" charset="0"/>
              </a:rPr>
              <a:t>ABA Rules and Guidelines for Formatting Braille</a:t>
            </a:r>
          </a:p>
          <a:p>
            <a:pPr marL="0" indent="0">
              <a:lnSpc>
                <a:spcPct val="120000"/>
              </a:lnSpc>
              <a:buNone/>
            </a:pPr>
            <a:r>
              <a:rPr lang="en-AU" sz="2600" dirty="0" smtClean="0">
                <a:latin typeface="Verdana" pitchFamily="34" charset="0"/>
                <a:ea typeface="Verdana" pitchFamily="34" charset="0"/>
                <a:cs typeface="Verdana" pitchFamily="34" charset="0"/>
              </a:rPr>
              <a:t>Completed in May 2016:</a:t>
            </a:r>
          </a:p>
          <a:p>
            <a:pPr marL="0" indent="0">
              <a:lnSpc>
                <a:spcPct val="120000"/>
              </a:lnSpc>
              <a:buNone/>
            </a:pPr>
            <a:r>
              <a:rPr lang="en-AU" sz="2600" dirty="0" smtClean="0">
                <a:latin typeface="Verdana" pitchFamily="34" charset="0"/>
                <a:ea typeface="Verdana" pitchFamily="34" charset="0"/>
                <a:cs typeface="Verdana" pitchFamily="34" charset="0"/>
              </a:rPr>
              <a:t>Editor: Leona Holloway</a:t>
            </a:r>
          </a:p>
          <a:p>
            <a:pPr marL="0" indent="0">
              <a:lnSpc>
                <a:spcPct val="120000"/>
              </a:lnSpc>
              <a:buNone/>
            </a:pPr>
            <a:r>
              <a:rPr lang="en-AU" sz="2600" dirty="0" smtClean="0">
                <a:latin typeface="Verdana" pitchFamily="34" charset="0"/>
                <a:ea typeface="Verdana" pitchFamily="34" charset="0"/>
                <a:cs typeface="Verdana" pitchFamily="34" charset="0"/>
              </a:rPr>
              <a:t>Working Party: Shirley Henderson, Josie </a:t>
            </a:r>
            <a:r>
              <a:rPr lang="en-AU" sz="2600" dirty="0" err="1" smtClean="0">
                <a:latin typeface="Verdana" pitchFamily="34" charset="0"/>
                <a:ea typeface="Verdana" pitchFamily="34" charset="0"/>
                <a:cs typeface="Verdana" pitchFamily="34" charset="0"/>
              </a:rPr>
              <a:t>Howse</a:t>
            </a:r>
            <a:r>
              <a:rPr lang="en-AU" sz="2600" dirty="0" smtClean="0">
                <a:latin typeface="Verdana" pitchFamily="34" charset="0"/>
                <a:ea typeface="Verdana" pitchFamily="34" charset="0"/>
                <a:cs typeface="Verdana" pitchFamily="34" charset="0"/>
              </a:rPr>
              <a:t>, </a:t>
            </a:r>
            <a:br>
              <a:rPr lang="en-AU" sz="2600" dirty="0" smtClean="0">
                <a:latin typeface="Verdana" pitchFamily="34" charset="0"/>
                <a:ea typeface="Verdana" pitchFamily="34" charset="0"/>
                <a:cs typeface="Verdana" pitchFamily="34" charset="0"/>
              </a:rPr>
            </a:br>
            <a:r>
              <a:rPr lang="en-AU" sz="2600" dirty="0" smtClean="0">
                <a:latin typeface="Verdana" pitchFamily="34" charset="0"/>
                <a:ea typeface="Verdana" pitchFamily="34" charset="0"/>
                <a:cs typeface="Verdana" pitchFamily="34" charset="0"/>
              </a:rPr>
              <a:t>Kathy </a:t>
            </a:r>
            <a:r>
              <a:rPr lang="en-AU" sz="2600" dirty="0" err="1" smtClean="0">
                <a:latin typeface="Verdana" pitchFamily="34" charset="0"/>
                <a:ea typeface="Verdana" pitchFamily="34" charset="0"/>
                <a:cs typeface="Verdana" pitchFamily="34" charset="0"/>
              </a:rPr>
              <a:t>Riessen</a:t>
            </a:r>
            <a:r>
              <a:rPr lang="en-AU" sz="2600" dirty="0" smtClean="0">
                <a:latin typeface="Verdana" pitchFamily="34" charset="0"/>
                <a:ea typeface="Verdana" pitchFamily="34" charset="0"/>
                <a:cs typeface="Verdana" pitchFamily="34" charset="0"/>
              </a:rPr>
              <a:t>, Christine Simpson, </a:t>
            </a:r>
            <a:br>
              <a:rPr lang="en-AU" sz="2600" dirty="0" smtClean="0">
                <a:latin typeface="Verdana" pitchFamily="34" charset="0"/>
                <a:ea typeface="Verdana" pitchFamily="34" charset="0"/>
                <a:cs typeface="Verdana" pitchFamily="34" charset="0"/>
              </a:rPr>
            </a:br>
            <a:r>
              <a:rPr lang="en-AU" sz="2600" dirty="0" smtClean="0">
                <a:latin typeface="Verdana" pitchFamily="34" charset="0"/>
                <a:ea typeface="Verdana" pitchFamily="34" charset="0"/>
                <a:cs typeface="Verdana" pitchFamily="34" charset="0"/>
              </a:rPr>
              <a:t>the late Linda </a:t>
            </a:r>
            <a:r>
              <a:rPr lang="en-AU" sz="2600" dirty="0" err="1" smtClean="0">
                <a:latin typeface="Verdana" pitchFamily="34" charset="0"/>
                <a:ea typeface="Verdana" pitchFamily="34" charset="0"/>
                <a:cs typeface="Verdana" pitchFamily="34" charset="0"/>
              </a:rPr>
              <a:t>Triasmono</a:t>
            </a:r>
            <a:r>
              <a:rPr lang="en-AU" sz="2600" dirty="0" smtClean="0">
                <a:latin typeface="Verdana" pitchFamily="34" charset="0"/>
                <a:ea typeface="Verdana" pitchFamily="34" charset="0"/>
                <a:cs typeface="Verdana" pitchFamily="34" charset="0"/>
              </a:rPr>
              <a:t> and Colleen Flood.</a:t>
            </a:r>
            <a:endParaRPr lang="en-AU" sz="2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17030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518646" y="1197340"/>
            <a:ext cx="7886700" cy="3028671"/>
          </a:xfrm>
        </p:spPr>
        <p:txBody>
          <a:bodyPr>
            <a:normAutofit fontScale="92500"/>
          </a:bodyPr>
          <a:lstStyle/>
          <a:p>
            <a:pPr marL="0" indent="0">
              <a:lnSpc>
                <a:spcPct val="120000"/>
              </a:lnSpc>
              <a:buNone/>
            </a:pPr>
            <a:r>
              <a:rPr lang="en-AU" sz="3500" b="1" dirty="0" smtClean="0">
                <a:latin typeface="Verdana" panose="020B0604030504040204" pitchFamily="34" charset="0"/>
                <a:ea typeface="Verdana" panose="020B0604030504040204" pitchFamily="34" charset="0"/>
                <a:cs typeface="Verdana" panose="020B0604030504040204" pitchFamily="34" charset="0"/>
              </a:rPr>
              <a:t>Rule: Paragraphs</a:t>
            </a:r>
          </a:p>
          <a:p>
            <a:pPr marL="0" indent="0">
              <a:lnSpc>
                <a:spcPct val="120000"/>
              </a:lnSpc>
              <a:buNone/>
            </a:pPr>
            <a:r>
              <a:rPr lang="en-AU" sz="3500" dirty="0" smtClean="0">
                <a:latin typeface="Verdana" panose="020B0604030504040204" pitchFamily="34" charset="0"/>
                <a:ea typeface="Verdana" panose="020B0604030504040204" pitchFamily="34" charset="0"/>
                <a:cs typeface="Verdana" panose="020B0604030504040204" pitchFamily="34" charset="0"/>
              </a:rPr>
              <a:t>Indent the first line of a paragraph by 2 cells. </a:t>
            </a:r>
          </a:p>
          <a:p>
            <a:pPr marL="0" indent="0">
              <a:lnSpc>
                <a:spcPct val="120000"/>
              </a:lnSpc>
              <a:buNone/>
            </a:pPr>
            <a:r>
              <a:rPr lang="en-AU" sz="35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en-AU" dirty="0" smtClean="0">
              <a:latin typeface="Braille" panose="01010609060101010103" pitchFamily="49" charset="0"/>
            </a:endParaRPr>
          </a:p>
          <a:p>
            <a:pPr marL="0" indent="0">
              <a:lnSpc>
                <a:spcPct val="130000"/>
              </a:lnSpc>
              <a:spcBef>
                <a:spcPts val="0"/>
              </a:spcBef>
              <a:buNone/>
            </a:pPr>
            <a:r>
              <a:rPr lang="en-AU" dirty="0" smtClean="0">
                <a:latin typeface="Braille" panose="01010609060101010103" pitchFamily="49" charset="0"/>
              </a:rPr>
              <a:t>  </a:t>
            </a:r>
            <a:endParaRPr lang="en-AU" dirty="0">
              <a:latin typeface="Braille" panose="01010609060101010103" pitchFamily="49" charset="0"/>
            </a:endParaRPr>
          </a:p>
        </p:txBody>
      </p:sp>
    </p:spTree>
    <p:extLst>
      <p:ext uri="{BB962C8B-B14F-4D97-AF65-F5344CB8AC3E}">
        <p14:creationId xmlns:p14="http://schemas.microsoft.com/office/powerpoint/2010/main" val="1430288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TextBox 3"/>
          <p:cNvSpPr txBox="1"/>
          <p:nvPr/>
        </p:nvSpPr>
        <p:spPr>
          <a:xfrm>
            <a:off x="640080" y="1079635"/>
            <a:ext cx="8076217" cy="3453253"/>
          </a:xfrm>
          <a:prstGeom prst="rect">
            <a:avLst/>
          </a:prstGeom>
          <a:noFill/>
          <a:ln w="19050">
            <a:solidFill>
              <a:schemeClr val="tx1"/>
            </a:solidFill>
          </a:ln>
        </p:spPr>
        <p:txBody>
          <a:bodyPr wrap="square" lIns="180000" rIns="180000" rtlCol="0">
            <a:spAutoFit/>
          </a:bodyPr>
          <a:lstStyle/>
          <a:p>
            <a:pPr>
              <a:lnSpc>
                <a:spcPct val="130000"/>
              </a:lnSpc>
            </a:pPr>
            <a:r>
              <a:rPr lang="en-AU" sz="2800" dirty="0" smtClean="0">
                <a:latin typeface="Braille" panose="01010609060101010103" pitchFamily="49" charset="0"/>
              </a:rPr>
              <a:t>  === ===== ==== ========4 === </a:t>
            </a:r>
          </a:p>
          <a:p>
            <a:pPr>
              <a:lnSpc>
                <a:spcPct val="130000"/>
              </a:lnSpc>
            </a:pPr>
            <a:r>
              <a:rPr lang="en-AU" sz="2800" dirty="0" smtClean="0">
                <a:latin typeface="Braille" panose="01010609060101010103" pitchFamily="49" charset="0"/>
              </a:rPr>
              <a:t>===== ==== ========= ==== == </a:t>
            </a:r>
          </a:p>
          <a:p>
            <a:pPr>
              <a:lnSpc>
                <a:spcPct val="130000"/>
              </a:lnSpc>
            </a:pPr>
            <a:r>
              <a:rPr lang="en-AU" sz="2800" dirty="0" smtClean="0">
                <a:latin typeface="Braille" panose="01010609060101010103" pitchFamily="49" charset="0"/>
              </a:rPr>
              <a:t>====4</a:t>
            </a:r>
            <a:endParaRPr lang="en-AU" sz="2800" dirty="0">
              <a:latin typeface="Braille" panose="01010609060101010103" pitchFamily="49" charset="0"/>
            </a:endParaRPr>
          </a:p>
          <a:p>
            <a:pPr>
              <a:lnSpc>
                <a:spcPct val="130000"/>
              </a:lnSpc>
            </a:pPr>
            <a:r>
              <a:rPr lang="en-AU" sz="2800" dirty="0" smtClean="0">
                <a:latin typeface="Braille" panose="01010609060101010103" pitchFamily="49" charset="0"/>
              </a:rPr>
              <a:t>  ======= ==== ===== ===== </a:t>
            </a:r>
          </a:p>
          <a:p>
            <a:pPr>
              <a:lnSpc>
                <a:spcPct val="130000"/>
              </a:lnSpc>
            </a:pPr>
            <a:r>
              <a:rPr lang="en-AU" sz="2800" dirty="0" smtClean="0">
                <a:latin typeface="Braille" panose="01010609060101010103" pitchFamily="49" charset="0"/>
              </a:rPr>
              <a:t>====4 ===== ==== ==== ===== </a:t>
            </a:r>
          </a:p>
          <a:p>
            <a:pPr>
              <a:lnSpc>
                <a:spcPct val="130000"/>
              </a:lnSpc>
            </a:pPr>
            <a:r>
              <a:rPr lang="en-AU" sz="2800" dirty="0" smtClean="0">
                <a:latin typeface="Braille" panose="01010609060101010103" pitchFamily="49" charset="0"/>
              </a:rPr>
              <a:t>===== =====4</a:t>
            </a:r>
            <a:endParaRPr lang="en-AU" sz="2800" dirty="0"/>
          </a:p>
        </p:txBody>
      </p:sp>
    </p:spTree>
    <p:extLst>
      <p:ext uri="{BB962C8B-B14F-4D97-AF65-F5344CB8AC3E}">
        <p14:creationId xmlns:p14="http://schemas.microsoft.com/office/powerpoint/2010/main" val="1446756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151253" y="1347919"/>
            <a:ext cx="8813991" cy="3259549"/>
          </a:xfrm>
        </p:spPr>
        <p:txBody>
          <a:bodyPr>
            <a:normAutofit fontScale="92500"/>
          </a:bodyPr>
          <a:lstStyle/>
          <a:p>
            <a:pPr marL="0" indent="0">
              <a:buNone/>
            </a:pPr>
            <a:r>
              <a:rPr lang="en-AU" sz="2800" b="1" dirty="0" smtClean="0"/>
              <a:t>   </a:t>
            </a:r>
            <a:r>
              <a:rPr lang="en-AU" sz="3500" b="1" dirty="0" smtClean="0">
                <a:latin typeface="Verdana" panose="020B0604030504040204" pitchFamily="34" charset="0"/>
                <a:ea typeface="Verdana" panose="020B0604030504040204" pitchFamily="34" charset="0"/>
                <a:cs typeface="Verdana" panose="020B0604030504040204" pitchFamily="34" charset="0"/>
              </a:rPr>
              <a:t>Rule: Lists</a:t>
            </a:r>
          </a:p>
          <a:p>
            <a:pPr marL="342900" lvl="1" indent="0">
              <a:lnSpc>
                <a:spcPct val="120000"/>
              </a:lnSpc>
              <a:buNone/>
            </a:pPr>
            <a:r>
              <a:rPr lang="en-AU" sz="3500" dirty="0" smtClean="0">
                <a:latin typeface="Verdana" panose="020B0604030504040204" pitchFamily="34" charset="0"/>
                <a:ea typeface="Verdana" panose="020B0604030504040204" pitchFamily="34" charset="0"/>
                <a:cs typeface="Verdana" panose="020B0604030504040204" pitchFamily="34" charset="0"/>
              </a:rPr>
              <a:t>The </a:t>
            </a:r>
            <a:r>
              <a:rPr lang="en-AU" sz="3500" dirty="0" err="1" smtClean="0">
                <a:latin typeface="Verdana" panose="020B0604030504040204" pitchFamily="34" charset="0"/>
                <a:ea typeface="Verdana" panose="020B0604030504040204" pitchFamily="34" charset="0"/>
                <a:cs typeface="Verdana" panose="020B0604030504040204" pitchFamily="34" charset="0"/>
              </a:rPr>
              <a:t>runover</a:t>
            </a:r>
            <a:r>
              <a:rPr lang="en-AU" sz="3500" dirty="0" smtClean="0">
                <a:latin typeface="Verdana" panose="020B0604030504040204" pitchFamily="34" charset="0"/>
                <a:ea typeface="Verdana" panose="020B0604030504040204" pitchFamily="34" charset="0"/>
                <a:cs typeface="Verdana" panose="020B0604030504040204" pitchFamily="34" charset="0"/>
              </a:rPr>
              <a:t> of a list must be indented in braille. </a:t>
            </a:r>
          </a:p>
          <a:p>
            <a:pPr marL="342900" lvl="1" indent="0">
              <a:lnSpc>
                <a:spcPct val="120000"/>
              </a:lnSpc>
              <a:buNone/>
            </a:pPr>
            <a:r>
              <a:rPr lang="en-AU" sz="3500" b="1" dirty="0" smtClean="0">
                <a:latin typeface="Verdana" panose="020B0604030504040204" pitchFamily="34" charset="0"/>
                <a:ea typeface="Verdana" panose="020B0604030504040204" pitchFamily="34" charset="0"/>
                <a:cs typeface="Verdana" panose="020B0604030504040204" pitchFamily="34" charset="0"/>
              </a:rPr>
              <a:t>Guideline:</a:t>
            </a:r>
            <a:r>
              <a:rPr lang="en-AU" sz="3500" dirty="0" smtClean="0">
                <a:latin typeface="Verdana" panose="020B0604030504040204" pitchFamily="34" charset="0"/>
                <a:ea typeface="Verdana" panose="020B0604030504040204" pitchFamily="34" charset="0"/>
                <a:cs typeface="Verdana" panose="020B0604030504040204" pitchFamily="34" charset="0"/>
              </a:rPr>
              <a:t> indent by 2 cells or to the size of an attention mark or counter.</a:t>
            </a:r>
            <a:endParaRPr lang="en-AU" sz="3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62602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16689"/>
            <a:ext cx="7886700" cy="4016415"/>
          </a:xfrm>
        </p:spPr>
        <p:txBody>
          <a:bodyPr anchor="ctr" anchorCtr="0"/>
          <a:lstStyle/>
          <a:p>
            <a:pPr marL="0" indent="0">
              <a:lnSpc>
                <a:spcPct val="120000"/>
              </a:lnSpc>
              <a:buNone/>
            </a:pPr>
            <a:r>
              <a:rPr lang="en-AU" sz="2800" dirty="0" smtClean="0">
                <a:latin typeface="Verdana" panose="020B0604030504040204" pitchFamily="34" charset="0"/>
                <a:ea typeface="Verdana" panose="020B0604030504040204" pitchFamily="34" charset="0"/>
                <a:cs typeface="Verdana" panose="020B0604030504040204" pitchFamily="34" charset="0"/>
              </a:rPr>
              <a:t>“Literature </a:t>
            </a:r>
            <a:r>
              <a:rPr lang="en-AU" sz="2800" dirty="0">
                <a:latin typeface="Verdana" panose="020B0604030504040204" pitchFamily="34" charset="0"/>
                <a:ea typeface="Verdana" panose="020B0604030504040204" pitchFamily="34" charset="0"/>
                <a:cs typeface="Verdana" panose="020B0604030504040204" pitchFamily="34" charset="0"/>
              </a:rPr>
              <a:t>is my Utopia. Here I am not disenfranchised. No barrier of the senses shuts me out from the sweet, gracious discourses of my book friends. They talk to me without embarrassment or awkwardness</a:t>
            </a:r>
            <a:r>
              <a:rPr lang="en-AU" sz="2800" dirty="0" smtClean="0">
                <a:latin typeface="Verdana" panose="020B0604030504040204" pitchFamily="34" charset="0"/>
                <a:ea typeface="Verdana" panose="020B0604030504040204" pitchFamily="34" charset="0"/>
                <a:cs typeface="Verdana" panose="020B0604030504040204" pitchFamily="34" charset="0"/>
              </a:rPr>
              <a:t>.” </a:t>
            </a:r>
            <a:r>
              <a:rPr lang="en-AU" sz="2800" b="1" dirty="0">
                <a:latin typeface="Verdana" panose="020B0604030504040204" pitchFamily="34" charset="0"/>
                <a:ea typeface="Verdana" panose="020B0604030504040204" pitchFamily="34" charset="0"/>
                <a:cs typeface="Verdana" panose="020B0604030504040204" pitchFamily="34" charset="0"/>
              </a:rPr>
              <a:t>Helen </a:t>
            </a:r>
            <a:r>
              <a:rPr lang="en-AU" sz="2800" b="1" dirty="0" smtClean="0">
                <a:latin typeface="Verdana" panose="020B0604030504040204" pitchFamily="34" charset="0"/>
                <a:ea typeface="Verdana" panose="020B0604030504040204" pitchFamily="34" charset="0"/>
                <a:cs typeface="Verdana" panose="020B0604030504040204" pitchFamily="34" charset="0"/>
              </a:rPr>
              <a:t>Keller</a:t>
            </a:r>
            <a:endParaRPr lang="en-AU" sz="28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740483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7" name="TextBox 6"/>
          <p:cNvSpPr txBox="1"/>
          <p:nvPr/>
        </p:nvSpPr>
        <p:spPr>
          <a:xfrm>
            <a:off x="640080" y="1079635"/>
            <a:ext cx="7933037" cy="3453253"/>
          </a:xfrm>
          <a:prstGeom prst="rect">
            <a:avLst/>
          </a:prstGeom>
          <a:noFill/>
          <a:ln w="19050">
            <a:solidFill>
              <a:schemeClr val="tx1"/>
            </a:solidFill>
          </a:ln>
        </p:spPr>
        <p:txBody>
          <a:bodyPr wrap="square" lIns="180000" rIns="180000" rtlCol="0">
            <a:spAutoFit/>
          </a:bodyPr>
          <a:lstStyle/>
          <a:p>
            <a:pPr>
              <a:lnSpc>
                <a:spcPct val="130000"/>
              </a:lnSpc>
            </a:pPr>
            <a:r>
              <a:rPr lang="en-AU" sz="2800" dirty="0" smtClean="0">
                <a:latin typeface="Braille" panose="01010609060101010103" pitchFamily="49" charset="0"/>
              </a:rPr>
              <a:t>#a4 === ===== ==== ========4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====4</a:t>
            </a:r>
            <a:endParaRPr lang="en-AU" sz="2800" dirty="0">
              <a:latin typeface="Braille" panose="01010609060101010103" pitchFamily="49" charset="0"/>
            </a:endParaRPr>
          </a:p>
          <a:p>
            <a:pPr>
              <a:lnSpc>
                <a:spcPct val="130000"/>
              </a:lnSpc>
            </a:pPr>
            <a:r>
              <a:rPr lang="en-AU" sz="2800" dirty="0" smtClean="0">
                <a:latin typeface="Braille" panose="01010609060101010103" pitchFamily="49" charset="0"/>
              </a:rPr>
              <a:t>#b4 ======= ==== ===== ===== </a:t>
            </a:r>
          </a:p>
          <a:p>
            <a:pPr>
              <a:lnSpc>
                <a:spcPct val="130000"/>
              </a:lnSpc>
            </a:pPr>
            <a:r>
              <a:rPr lang="en-AU" sz="2800" dirty="0" smtClean="0">
                <a:latin typeface="Braille" panose="01010609060101010103" pitchFamily="49" charset="0"/>
              </a:rPr>
              <a:t>  ====4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=====4 </a:t>
            </a:r>
          </a:p>
        </p:txBody>
      </p:sp>
    </p:spTree>
    <p:extLst>
      <p:ext uri="{BB962C8B-B14F-4D97-AF65-F5344CB8AC3E}">
        <p14:creationId xmlns:p14="http://schemas.microsoft.com/office/powerpoint/2010/main" val="24468803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7" name="TextBox 6"/>
          <p:cNvSpPr txBox="1"/>
          <p:nvPr/>
        </p:nvSpPr>
        <p:spPr>
          <a:xfrm>
            <a:off x="640080" y="1079635"/>
            <a:ext cx="7933037" cy="3453253"/>
          </a:xfrm>
          <a:prstGeom prst="rect">
            <a:avLst/>
          </a:prstGeom>
          <a:noFill/>
          <a:ln w="19050">
            <a:solidFill>
              <a:schemeClr val="tx1"/>
            </a:solidFill>
          </a:ln>
        </p:spPr>
        <p:txBody>
          <a:bodyPr wrap="square" lIns="180000" rIns="180000" rtlCol="0">
            <a:spAutoFit/>
          </a:bodyPr>
          <a:lstStyle/>
          <a:p>
            <a:pPr>
              <a:lnSpc>
                <a:spcPct val="130000"/>
              </a:lnSpc>
            </a:pPr>
            <a:r>
              <a:rPr lang="en-AU" sz="2800" dirty="0" smtClean="0">
                <a:latin typeface="Braille" panose="01010609060101010103" pitchFamily="49" charset="0"/>
              </a:rPr>
              <a:t>_4 === ===== ==== ========4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====4</a:t>
            </a:r>
            <a:endParaRPr lang="en-AU" sz="2800" dirty="0">
              <a:latin typeface="Braille" panose="01010609060101010103" pitchFamily="49" charset="0"/>
            </a:endParaRPr>
          </a:p>
          <a:p>
            <a:pPr>
              <a:lnSpc>
                <a:spcPct val="130000"/>
              </a:lnSpc>
            </a:pPr>
            <a:r>
              <a:rPr lang="en-AU" sz="2800" dirty="0" smtClean="0">
                <a:latin typeface="Braille" panose="01010609060101010103" pitchFamily="49" charset="0"/>
              </a:rPr>
              <a:t>_4 ======= ==== ===== ===== </a:t>
            </a:r>
          </a:p>
          <a:p>
            <a:pPr>
              <a:lnSpc>
                <a:spcPct val="130000"/>
              </a:lnSpc>
            </a:pPr>
            <a:r>
              <a:rPr lang="en-AU" sz="2800" dirty="0" smtClean="0">
                <a:latin typeface="Braille" panose="01010609060101010103" pitchFamily="49" charset="0"/>
              </a:rPr>
              <a:t>   ====4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=====4 </a:t>
            </a:r>
          </a:p>
        </p:txBody>
      </p:sp>
    </p:spTree>
    <p:extLst>
      <p:ext uri="{BB962C8B-B14F-4D97-AF65-F5344CB8AC3E}">
        <p14:creationId xmlns:p14="http://schemas.microsoft.com/office/powerpoint/2010/main" val="2248177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517440" y="1495883"/>
            <a:ext cx="7886700" cy="2174074"/>
          </a:xfrm>
        </p:spPr>
        <p:txBody>
          <a:bodyPr>
            <a:normAutofit fontScale="92500"/>
          </a:bodyPr>
          <a:lstStyle/>
          <a:p>
            <a:pPr marL="0" indent="0">
              <a:buNone/>
            </a:pPr>
            <a:r>
              <a:rPr lang="en-AU" sz="3500" b="1" dirty="0" smtClean="0">
                <a:latin typeface="Verdana" panose="020B0604030504040204" pitchFamily="34" charset="0"/>
                <a:ea typeface="Verdana" panose="020B0604030504040204" pitchFamily="34" charset="0"/>
                <a:cs typeface="Verdana" panose="020B0604030504040204" pitchFamily="34" charset="0"/>
              </a:rPr>
              <a:t>Rule: Lists, hierarchy</a:t>
            </a:r>
          </a:p>
          <a:p>
            <a:pPr marL="0" indent="0">
              <a:buNone/>
            </a:pPr>
            <a:r>
              <a:rPr lang="en-AU" sz="3500" dirty="0" smtClean="0">
                <a:latin typeface="Verdana" panose="020B0604030504040204" pitchFamily="34" charset="0"/>
                <a:ea typeface="Verdana" panose="020B0604030504040204" pitchFamily="34" charset="0"/>
                <a:cs typeface="Verdana" panose="020B0604030504040204" pitchFamily="34" charset="0"/>
              </a:rPr>
              <a:t>Hierarchy is shown with indentation.</a:t>
            </a:r>
            <a:r>
              <a:rPr lang="en-AU" sz="2600" dirty="0" smtClean="0"/>
              <a:t> </a:t>
            </a:r>
          </a:p>
        </p:txBody>
      </p:sp>
    </p:spTree>
    <p:extLst>
      <p:ext uri="{BB962C8B-B14F-4D97-AF65-F5344CB8AC3E}">
        <p14:creationId xmlns:p14="http://schemas.microsoft.com/office/powerpoint/2010/main" val="2497737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6" name="TextBox 5"/>
          <p:cNvSpPr txBox="1"/>
          <p:nvPr/>
        </p:nvSpPr>
        <p:spPr>
          <a:xfrm>
            <a:off x="640080" y="1079635"/>
            <a:ext cx="7933037" cy="3453253"/>
          </a:xfrm>
          <a:prstGeom prst="rect">
            <a:avLst/>
          </a:prstGeom>
          <a:noFill/>
          <a:ln w="19050">
            <a:solidFill>
              <a:schemeClr val="tx1"/>
            </a:solidFill>
          </a:ln>
        </p:spPr>
        <p:txBody>
          <a:bodyPr wrap="square" lIns="180000" rIns="180000" rtlCol="0">
            <a:spAutoFit/>
          </a:bodyPr>
          <a:lstStyle/>
          <a:p>
            <a:pPr>
              <a:lnSpc>
                <a:spcPct val="130000"/>
              </a:lnSpc>
            </a:pPr>
            <a:r>
              <a:rPr lang="en-AU" sz="2800" dirty="0" smtClean="0">
                <a:latin typeface="Braille" panose="01010609060101010103" pitchFamily="49" charset="0"/>
              </a:rPr>
              <a:t>#a4 === ===== ==== ========4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;a4 ==== == ====4</a:t>
            </a:r>
            <a:endParaRPr lang="en-AU" sz="2800" dirty="0">
              <a:latin typeface="Braille" panose="01010609060101010103" pitchFamily="49" charset="0"/>
            </a:endParaRPr>
          </a:p>
          <a:p>
            <a:pPr>
              <a:lnSpc>
                <a:spcPct val="130000"/>
              </a:lnSpc>
            </a:pPr>
            <a:r>
              <a:rPr lang="en-AU" sz="2800" dirty="0" smtClean="0">
                <a:latin typeface="Braille" panose="01010609060101010103" pitchFamily="49" charset="0"/>
              </a:rPr>
              <a:t>  ;b4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a:t>
            </a:r>
          </a:p>
          <a:p>
            <a:pPr>
              <a:lnSpc>
                <a:spcPct val="130000"/>
              </a:lnSpc>
            </a:pPr>
            <a:r>
              <a:rPr lang="en-AU" sz="2800" dirty="0" smtClean="0">
                <a:latin typeface="Braille" panose="01010609060101010103" pitchFamily="49" charset="0"/>
              </a:rPr>
              <a:t>    i4 ====4 ===== ====4 </a:t>
            </a:r>
          </a:p>
        </p:txBody>
      </p:sp>
    </p:spTree>
    <p:extLst>
      <p:ext uri="{BB962C8B-B14F-4D97-AF65-F5344CB8AC3E}">
        <p14:creationId xmlns:p14="http://schemas.microsoft.com/office/powerpoint/2010/main" val="1912871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178755" y="1162964"/>
            <a:ext cx="8793365" cy="3285468"/>
          </a:xfrm>
        </p:spPr>
        <p:txBody>
          <a:bodyPr>
            <a:noAutofit/>
          </a:bodyPr>
          <a:lstStyle/>
          <a:p>
            <a:pPr marL="342900" lvl="1" indent="0">
              <a:lnSpc>
                <a:spcPct val="120000"/>
              </a:lnSpc>
              <a:buNone/>
            </a:pPr>
            <a:r>
              <a:rPr lang="en-AU" sz="3100" b="1" dirty="0" smtClean="0">
                <a:latin typeface="Verdana" panose="020B0604030504040204" pitchFamily="34" charset="0"/>
                <a:ea typeface="Verdana" panose="020B0604030504040204" pitchFamily="34" charset="0"/>
                <a:cs typeface="Verdana" panose="020B0604030504040204" pitchFamily="34" charset="0"/>
              </a:rPr>
              <a:t>Rule: Navigation Line</a:t>
            </a:r>
          </a:p>
          <a:p>
            <a:pPr marL="342900" lvl="1" indent="0">
              <a:lnSpc>
                <a:spcPct val="120000"/>
              </a:lnSpc>
              <a:buNone/>
            </a:pPr>
            <a:r>
              <a:rPr lang="en-AU" sz="2800" dirty="0" smtClean="0">
                <a:latin typeface="Verdana" panose="020B0604030504040204" pitchFamily="34" charset="0"/>
                <a:ea typeface="Verdana" panose="020B0604030504040204" pitchFamily="34" charset="0"/>
                <a:cs typeface="Verdana" panose="020B0604030504040204" pitchFamily="34" charset="0"/>
              </a:rPr>
              <a:t>The top line of each braille page is reserved as the navigation line.</a:t>
            </a:r>
          </a:p>
          <a:p>
            <a:pPr marL="342900" lvl="1" indent="0">
              <a:lnSpc>
                <a:spcPct val="120000"/>
              </a:lnSpc>
              <a:buNone/>
            </a:pPr>
            <a:r>
              <a:rPr lang="en-AU" sz="2800" dirty="0" smtClean="0">
                <a:latin typeface="Verdana" panose="020B0604030504040204" pitchFamily="34" charset="0"/>
                <a:ea typeface="Verdana" panose="020B0604030504040204" pitchFamily="34" charset="0"/>
                <a:cs typeface="Verdana" panose="020B0604030504040204" pitchFamily="34" charset="0"/>
              </a:rPr>
              <a:t>Left: print page number</a:t>
            </a:r>
          </a:p>
          <a:p>
            <a:pPr marL="342900" lvl="1" indent="0">
              <a:lnSpc>
                <a:spcPct val="120000"/>
              </a:lnSpc>
              <a:buNone/>
            </a:pPr>
            <a:r>
              <a:rPr lang="en-AU" sz="2800" dirty="0" smtClean="0">
                <a:latin typeface="Verdana" panose="020B0604030504040204" pitchFamily="34" charset="0"/>
                <a:ea typeface="Verdana" panose="020B0604030504040204" pitchFamily="34" charset="0"/>
                <a:cs typeface="Verdana" panose="020B0604030504040204" pitchFamily="34" charset="0"/>
              </a:rPr>
              <a:t>Centred: running title</a:t>
            </a:r>
          </a:p>
          <a:p>
            <a:pPr marL="342900" lvl="1" indent="0">
              <a:lnSpc>
                <a:spcPct val="120000"/>
              </a:lnSpc>
              <a:buNone/>
            </a:pPr>
            <a:r>
              <a:rPr lang="en-AU" sz="2800" dirty="0" smtClean="0">
                <a:latin typeface="Verdana" panose="020B0604030504040204" pitchFamily="34" charset="0"/>
                <a:ea typeface="Verdana" panose="020B0604030504040204" pitchFamily="34" charset="0"/>
                <a:cs typeface="Verdana" panose="020B0604030504040204" pitchFamily="34" charset="0"/>
              </a:rPr>
              <a:t>Right: braille page number</a:t>
            </a:r>
          </a:p>
        </p:txBody>
      </p:sp>
    </p:spTree>
    <p:extLst>
      <p:ext uri="{BB962C8B-B14F-4D97-AF65-F5344CB8AC3E}">
        <p14:creationId xmlns:p14="http://schemas.microsoft.com/office/powerpoint/2010/main" val="3959671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3" name="Content Placeholder 2"/>
          <p:cNvSpPr>
            <a:spLocks noGrp="1"/>
          </p:cNvSpPr>
          <p:nvPr>
            <p:ph idx="1"/>
          </p:nvPr>
        </p:nvSpPr>
        <p:spPr>
          <a:xfrm>
            <a:off x="178755" y="1162964"/>
            <a:ext cx="8793365" cy="3285468"/>
          </a:xfrm>
        </p:spPr>
        <p:txBody>
          <a:bodyPr>
            <a:noAutofit/>
          </a:bodyPr>
          <a:lstStyle/>
          <a:p>
            <a:pPr marL="342900" lvl="1" indent="0">
              <a:lnSpc>
                <a:spcPct val="120000"/>
              </a:lnSpc>
              <a:buNone/>
            </a:pPr>
            <a:r>
              <a:rPr lang="en-AU" sz="3100" b="1" dirty="0" smtClean="0">
                <a:latin typeface="Verdana" panose="020B0604030504040204" pitchFamily="34" charset="0"/>
                <a:ea typeface="Verdana" panose="020B0604030504040204" pitchFamily="34" charset="0"/>
                <a:cs typeface="Verdana" panose="020B0604030504040204" pitchFamily="34" charset="0"/>
              </a:rPr>
              <a:t>Rule: Print page turnovers</a:t>
            </a:r>
          </a:p>
          <a:p>
            <a:pPr marL="342900" lvl="1" indent="0">
              <a:lnSpc>
                <a:spcPct val="120000"/>
              </a:lnSpc>
              <a:buNone/>
            </a:pPr>
            <a:r>
              <a:rPr lang="en-AU" sz="3100" dirty="0" smtClean="0">
                <a:latin typeface="Verdana" panose="020B0604030504040204" pitchFamily="34" charset="0"/>
                <a:ea typeface="Verdana" panose="020B0604030504040204" pitchFamily="34" charset="0"/>
                <a:cs typeface="Verdana" panose="020B0604030504040204" pitchFamily="34" charset="0"/>
              </a:rPr>
              <a:t>Page turnovers are shown at the exact point where a new print page begins.</a:t>
            </a:r>
          </a:p>
          <a:p>
            <a:pPr marL="342900" lvl="1" indent="0">
              <a:lnSpc>
                <a:spcPct val="120000"/>
              </a:lnSpc>
              <a:buNone/>
            </a:pPr>
            <a:r>
              <a:rPr lang="en-AU" sz="3100" dirty="0" smtClean="0">
                <a:latin typeface="Verdana" panose="020B0604030504040204" pitchFamily="34" charset="0"/>
                <a:ea typeface="Verdana" panose="020B0604030504040204" pitchFamily="34" charset="0"/>
                <a:cs typeface="Verdana" panose="020B0604030504040204" pitchFamily="34" charset="0"/>
              </a:rPr>
              <a:t>Shown by a row of hyphens with the new page number on the right.</a:t>
            </a:r>
          </a:p>
        </p:txBody>
      </p:sp>
    </p:spTree>
    <p:extLst>
      <p:ext uri="{BB962C8B-B14F-4D97-AF65-F5344CB8AC3E}">
        <p14:creationId xmlns:p14="http://schemas.microsoft.com/office/powerpoint/2010/main" val="8221120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5" name="TextBox 4"/>
          <p:cNvSpPr txBox="1"/>
          <p:nvPr/>
        </p:nvSpPr>
        <p:spPr>
          <a:xfrm>
            <a:off x="640079" y="1079635"/>
            <a:ext cx="8179455" cy="3453253"/>
          </a:xfrm>
          <a:prstGeom prst="rect">
            <a:avLst/>
          </a:prstGeom>
          <a:noFill/>
          <a:ln w="19050">
            <a:solidFill>
              <a:schemeClr val="tx1"/>
            </a:solidFill>
          </a:ln>
        </p:spPr>
        <p:txBody>
          <a:bodyPr wrap="square" lIns="180000" rIns="180000" rtlCol="0">
            <a:spAutoFit/>
          </a:bodyPr>
          <a:lstStyle/>
          <a:p>
            <a:pPr>
              <a:lnSpc>
                <a:spcPct val="130000"/>
              </a:lnSpc>
            </a:pPr>
            <a:r>
              <a:rPr lang="en-AU" sz="2800" dirty="0" smtClean="0">
                <a:latin typeface="Braille" panose="01010609060101010103" pitchFamily="49" charset="0"/>
              </a:rPr>
              <a:t>Pp       ,</a:t>
            </a:r>
            <a:r>
              <a:rPr lang="en-AU" sz="2800" dirty="0" err="1" smtClean="0">
                <a:latin typeface="Braille" panose="01010609060101010103" pitchFamily="49" charset="0"/>
              </a:rPr>
              <a:t>runn</a:t>
            </a:r>
            <a:r>
              <a:rPr lang="en-AU" sz="2800" dirty="0" smtClean="0">
                <a:latin typeface="Braille" panose="01010609060101010103" pitchFamily="49" charset="0"/>
              </a:rPr>
              <a:t>+ ,h1d]       </a:t>
            </a:r>
            <a:r>
              <a:rPr lang="en-AU" sz="2800" dirty="0" err="1" smtClean="0">
                <a:latin typeface="Braille" panose="01010609060101010103" pitchFamily="49" charset="0"/>
              </a:rPr>
              <a:t>bp</a:t>
            </a:r>
            <a:endParaRPr lang="en-AU" sz="2800" dirty="0" smtClean="0">
              <a:latin typeface="Braille" panose="01010609060101010103" pitchFamily="49" charset="0"/>
            </a:endParaRPr>
          </a:p>
          <a:p>
            <a:pPr>
              <a:lnSpc>
                <a:spcPct val="130000"/>
              </a:lnSpc>
            </a:pPr>
            <a:r>
              <a:rPr lang="en-AU" sz="2800" dirty="0" smtClean="0">
                <a:latin typeface="Braille" panose="01010609060101010103" pitchFamily="49" charset="0"/>
              </a:rPr>
              <a:t>=== ===== ==== ========4 === ===== ==== =========4</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 === == === =</a:t>
            </a:r>
          </a:p>
          <a:p>
            <a:pPr>
              <a:lnSpc>
                <a:spcPct val="130000"/>
              </a:lnSpc>
            </a:pPr>
            <a:r>
              <a:rPr lang="en-AU" sz="2800" dirty="0" smtClean="0">
                <a:latin typeface="Braille" panose="01010609060101010103" pitchFamily="49" charset="0"/>
              </a:rPr>
              <a:t>----------------------------#= </a:t>
            </a:r>
          </a:p>
          <a:p>
            <a:pPr>
              <a:lnSpc>
                <a:spcPct val="130000"/>
              </a:lnSpc>
            </a:pPr>
            <a:r>
              <a:rPr lang="en-AU" sz="2800" dirty="0" smtClean="0">
                <a:latin typeface="Braille" panose="01010609060101010103" pitchFamily="49" charset="0"/>
              </a:rPr>
              <a:t>===== ==== ==== ==== ==== ==</a:t>
            </a:r>
          </a:p>
        </p:txBody>
      </p:sp>
    </p:spTree>
    <p:extLst>
      <p:ext uri="{BB962C8B-B14F-4D97-AF65-F5344CB8AC3E}">
        <p14:creationId xmlns:p14="http://schemas.microsoft.com/office/powerpoint/2010/main" val="12912376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3"/>
            <a:ext cx="7886700" cy="3263504"/>
          </a:xfrm>
        </p:spPr>
        <p:txBody>
          <a:bodyPr>
            <a:noAutofit/>
          </a:bodyPr>
          <a:lstStyle/>
          <a:p>
            <a:pPr marL="0" indent="0">
              <a:lnSpc>
                <a:spcPct val="120000"/>
              </a:lnSpc>
              <a:buNone/>
            </a:pPr>
            <a:r>
              <a:rPr lang="en-AU" sz="2800" b="1" dirty="0" smtClean="0">
                <a:latin typeface="Verdana" pitchFamily="34" charset="0"/>
                <a:ea typeface="Verdana" pitchFamily="34" charset="0"/>
                <a:cs typeface="Verdana" pitchFamily="34" charset="0"/>
              </a:rPr>
              <a:t>Rule: Headings</a:t>
            </a:r>
          </a:p>
          <a:p>
            <a:pPr marL="0" indent="0">
              <a:lnSpc>
                <a:spcPct val="120000"/>
              </a:lnSpc>
              <a:buNone/>
            </a:pPr>
            <a:r>
              <a:rPr lang="en-AU" sz="2800" dirty="0" smtClean="0">
                <a:latin typeface="Verdana" pitchFamily="34" charset="0"/>
                <a:ea typeface="Verdana" pitchFamily="34" charset="0"/>
                <a:cs typeface="Verdana" pitchFamily="34" charset="0"/>
              </a:rPr>
              <a:t>Headings are formatted according to their hierarchy.</a:t>
            </a:r>
          </a:p>
          <a:p>
            <a:pPr marL="0" indent="0">
              <a:lnSpc>
                <a:spcPct val="120000"/>
              </a:lnSpc>
              <a:buNone/>
            </a:pPr>
            <a:r>
              <a:rPr lang="en-AU" sz="2800" dirty="0" smtClean="0">
                <a:latin typeface="Verdana" pitchFamily="34" charset="0"/>
                <a:ea typeface="Verdana" pitchFamily="34" charset="0"/>
                <a:cs typeface="Verdana" pitchFamily="34" charset="0"/>
              </a:rPr>
              <a:t>A heading is preceded by a blank line UNLESS it immediately follows another heading. </a:t>
            </a:r>
          </a:p>
        </p:txBody>
      </p:sp>
    </p:spTree>
    <p:extLst>
      <p:ext uri="{BB962C8B-B14F-4D97-AF65-F5344CB8AC3E}">
        <p14:creationId xmlns:p14="http://schemas.microsoft.com/office/powerpoint/2010/main" val="10829104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3"/>
            <a:ext cx="7886700" cy="3263504"/>
          </a:xfrm>
        </p:spPr>
        <p:txBody>
          <a:bodyPr>
            <a:noAutofit/>
          </a:bodyPr>
          <a:lstStyle/>
          <a:p>
            <a:pPr marL="0" indent="0">
              <a:lnSpc>
                <a:spcPct val="120000"/>
              </a:lnSpc>
              <a:buNone/>
            </a:pPr>
            <a:r>
              <a:rPr lang="en-AU" sz="3200" b="1" dirty="0" smtClean="0">
                <a:latin typeface="Verdana" pitchFamily="34" charset="0"/>
                <a:ea typeface="Verdana" pitchFamily="34" charset="0"/>
                <a:cs typeface="Verdana" pitchFamily="34" charset="0"/>
              </a:rPr>
              <a:t>Heading 1:</a:t>
            </a:r>
            <a:r>
              <a:rPr lang="en-AU" sz="3200" dirty="0" smtClean="0">
                <a:latin typeface="Verdana" pitchFamily="34" charset="0"/>
                <a:ea typeface="Verdana" pitchFamily="34" charset="0"/>
                <a:cs typeface="Verdana" pitchFamily="34" charset="0"/>
              </a:rPr>
              <a:t> Centred with at least 6   </a:t>
            </a:r>
          </a:p>
          <a:p>
            <a:pPr marL="0" indent="0">
              <a:lnSpc>
                <a:spcPct val="120000"/>
              </a:lnSpc>
              <a:buNone/>
            </a:pPr>
            <a:r>
              <a:rPr lang="en-AU" sz="3200" dirty="0">
                <a:latin typeface="Verdana" pitchFamily="34" charset="0"/>
                <a:ea typeface="Verdana" pitchFamily="34" charset="0"/>
                <a:cs typeface="Verdana" pitchFamily="34" charset="0"/>
              </a:rPr>
              <a:t> </a:t>
            </a:r>
            <a:r>
              <a:rPr lang="en-AU" sz="3200" dirty="0" smtClean="0">
                <a:latin typeface="Verdana" pitchFamily="34" charset="0"/>
                <a:ea typeface="Verdana" pitchFamily="34" charset="0"/>
                <a:cs typeface="Verdana" pitchFamily="34" charset="0"/>
              </a:rPr>
              <a:t>    cells either side</a:t>
            </a:r>
          </a:p>
          <a:p>
            <a:pPr marL="0" indent="0">
              <a:lnSpc>
                <a:spcPct val="120000"/>
              </a:lnSpc>
              <a:buNone/>
            </a:pPr>
            <a:r>
              <a:rPr lang="en-AU" sz="3200" b="1" dirty="0" smtClean="0">
                <a:latin typeface="Verdana" pitchFamily="34" charset="0"/>
                <a:ea typeface="Verdana" pitchFamily="34" charset="0"/>
                <a:cs typeface="Verdana" pitchFamily="34" charset="0"/>
              </a:rPr>
              <a:t>Heading 2:</a:t>
            </a:r>
            <a:r>
              <a:rPr lang="en-AU" sz="3200" dirty="0" smtClean="0">
                <a:latin typeface="Verdana" pitchFamily="34" charset="0"/>
                <a:ea typeface="Verdana" pitchFamily="34" charset="0"/>
                <a:cs typeface="Verdana" pitchFamily="34" charset="0"/>
              </a:rPr>
              <a:t> Blocked cell 5</a:t>
            </a:r>
          </a:p>
          <a:p>
            <a:pPr marL="0" indent="0">
              <a:lnSpc>
                <a:spcPct val="120000"/>
              </a:lnSpc>
              <a:buNone/>
            </a:pPr>
            <a:r>
              <a:rPr lang="en-AU" sz="3200" b="1" dirty="0" smtClean="0">
                <a:latin typeface="Verdana" pitchFamily="34" charset="0"/>
                <a:ea typeface="Verdana" pitchFamily="34" charset="0"/>
                <a:cs typeface="Verdana" pitchFamily="34" charset="0"/>
              </a:rPr>
              <a:t>Heading 3:</a:t>
            </a:r>
            <a:r>
              <a:rPr lang="en-AU" sz="3200" dirty="0" smtClean="0">
                <a:latin typeface="Verdana" pitchFamily="34" charset="0"/>
                <a:ea typeface="Verdana" pitchFamily="34" charset="0"/>
                <a:cs typeface="Verdana" pitchFamily="34" charset="0"/>
              </a:rPr>
              <a:t> Blocked cell 3</a:t>
            </a:r>
          </a:p>
          <a:p>
            <a:pPr marL="0" indent="0">
              <a:lnSpc>
                <a:spcPct val="120000"/>
              </a:lnSpc>
              <a:buNone/>
            </a:pPr>
            <a:r>
              <a:rPr lang="en-AU" sz="3200" b="1" dirty="0" smtClean="0">
                <a:latin typeface="Verdana" pitchFamily="34" charset="0"/>
                <a:ea typeface="Verdana" pitchFamily="34" charset="0"/>
                <a:cs typeface="Verdana" pitchFamily="34" charset="0"/>
              </a:rPr>
              <a:t>Heading 4:</a:t>
            </a:r>
            <a:r>
              <a:rPr lang="en-AU" sz="3200" dirty="0" smtClean="0">
                <a:latin typeface="Verdana" pitchFamily="34" charset="0"/>
                <a:ea typeface="Verdana" pitchFamily="34" charset="0"/>
                <a:cs typeface="Verdana" pitchFamily="34" charset="0"/>
              </a:rPr>
              <a:t> Blocked cell 1</a:t>
            </a:r>
            <a:endParaRPr lang="en-AU" sz="3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601917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3364"/>
            <a:ext cx="7886700" cy="994172"/>
          </a:xfrm>
        </p:spPr>
        <p:txBody>
          <a:bodyPr/>
          <a:lstStyle/>
          <a:p>
            <a:r>
              <a:rPr lang="en-AU" b="1" dirty="0" smtClean="0"/>
              <a:t>Formatting Rules and Guidelines</a:t>
            </a:r>
            <a:endParaRPr lang="en-AU" b="1" dirty="0"/>
          </a:p>
        </p:txBody>
      </p:sp>
      <p:sp>
        <p:nvSpPr>
          <p:cNvPr id="5" name="TextBox 4"/>
          <p:cNvSpPr txBox="1"/>
          <p:nvPr/>
        </p:nvSpPr>
        <p:spPr>
          <a:xfrm>
            <a:off x="640079" y="959315"/>
            <a:ext cx="8179455" cy="3539430"/>
          </a:xfrm>
          <a:prstGeom prst="rect">
            <a:avLst/>
          </a:prstGeom>
          <a:noFill/>
          <a:ln w="19050">
            <a:solidFill>
              <a:schemeClr val="accent1"/>
            </a:solidFill>
          </a:ln>
        </p:spPr>
        <p:txBody>
          <a:bodyPr wrap="square" lIns="180000" rIns="180000" rtlCol="0">
            <a:spAutoFit/>
          </a:bodyPr>
          <a:lstStyle/>
          <a:p>
            <a:r>
              <a:rPr lang="en-AU" sz="2800" dirty="0" smtClean="0">
                <a:latin typeface="Braille" panose="01010609060101010103" pitchFamily="49" charset="0"/>
              </a:rPr>
              <a:t> </a:t>
            </a:r>
          </a:p>
          <a:p>
            <a:r>
              <a:rPr lang="en-AU" sz="2800" dirty="0" smtClean="0">
                <a:latin typeface="Braille" panose="01010609060101010103" pitchFamily="49" charset="0"/>
              </a:rPr>
              <a:t>           ,h1d+ #a           </a:t>
            </a:r>
          </a:p>
          <a:p>
            <a:r>
              <a:rPr lang="en-AU" sz="2800" dirty="0" smtClean="0">
                <a:latin typeface="Braille" panose="01010609060101010103" pitchFamily="49" charset="0"/>
              </a:rPr>
              <a:t>  ====== ===== ====== ==== ===</a:t>
            </a:r>
          </a:p>
          <a:p>
            <a:r>
              <a:rPr lang="en-AU" sz="2800" dirty="0" smtClean="0">
                <a:latin typeface="Braille" panose="01010609060101010103" pitchFamily="49" charset="0"/>
              </a:rPr>
              <a:t>=== === === === == 444</a:t>
            </a:r>
          </a:p>
          <a:p>
            <a:r>
              <a:rPr lang="en-AU" sz="2800" dirty="0" smtClean="0">
                <a:latin typeface="Braille" panose="01010609060101010103" pitchFamily="49" charset="0"/>
              </a:rPr>
              <a:t> </a:t>
            </a:r>
          </a:p>
          <a:p>
            <a:r>
              <a:rPr lang="en-AU" sz="2800" dirty="0" smtClean="0">
                <a:latin typeface="Braille" panose="01010609060101010103" pitchFamily="49" charset="0"/>
              </a:rPr>
              <a:t>    ,h1d+ #b</a:t>
            </a:r>
          </a:p>
          <a:p>
            <a:r>
              <a:rPr lang="en-AU" sz="2800" dirty="0" smtClean="0">
                <a:latin typeface="Braille" panose="01010609060101010103" pitchFamily="49" charset="0"/>
              </a:rPr>
              <a:t>  ==== ==== ==== ==== ==== ==</a:t>
            </a:r>
          </a:p>
          <a:p>
            <a:r>
              <a:rPr lang="en-AU" sz="2800" dirty="0" smtClean="0">
                <a:latin typeface="Braille" panose="01010609060101010103" pitchFamily="49" charset="0"/>
              </a:rPr>
              <a:t>=== === === == === 444</a:t>
            </a:r>
          </a:p>
        </p:txBody>
      </p:sp>
    </p:spTree>
    <p:extLst>
      <p:ext uri="{BB962C8B-B14F-4D97-AF65-F5344CB8AC3E}">
        <p14:creationId xmlns:p14="http://schemas.microsoft.com/office/powerpoint/2010/main" val="246053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16689"/>
            <a:ext cx="7886700" cy="4109012"/>
          </a:xfrm>
        </p:spPr>
        <p:txBody>
          <a:bodyPr anchor="ctr" anchorCtr="0">
            <a:normAutofit/>
          </a:bodyPr>
          <a:lstStyle/>
          <a:p>
            <a:pPr marL="0" indent="0">
              <a:lnSpc>
                <a:spcPct val="120000"/>
              </a:lnSpc>
              <a:buNone/>
            </a:pPr>
            <a:r>
              <a:rPr lang="en-AU" sz="2800" dirty="0" smtClean="0">
                <a:latin typeface="Verdana" panose="020B0604030504040204" pitchFamily="34" charset="0"/>
                <a:ea typeface="Verdana" panose="020B0604030504040204" pitchFamily="34" charset="0"/>
                <a:cs typeface="Verdana" panose="020B0604030504040204" pitchFamily="34" charset="0"/>
              </a:rPr>
              <a:t>“There </a:t>
            </a:r>
            <a:r>
              <a:rPr lang="en-AU" sz="2800" dirty="0">
                <a:latin typeface="Verdana" panose="020B0604030504040204" pitchFamily="34" charset="0"/>
                <a:ea typeface="Verdana" panose="020B0604030504040204" pitchFamily="34" charset="0"/>
                <a:cs typeface="Verdana" panose="020B0604030504040204" pitchFamily="34" charset="0"/>
              </a:rPr>
              <a:t>is a wonder in reading braille that the sighted will never know: to touch words and have them touch you back</a:t>
            </a:r>
            <a:r>
              <a:rPr lang="en-AU" sz="2800" dirty="0" smtClean="0">
                <a:latin typeface="Verdana" panose="020B0604030504040204" pitchFamily="34" charset="0"/>
                <a:ea typeface="Verdana" panose="020B0604030504040204" pitchFamily="34" charset="0"/>
                <a:cs typeface="Verdana" panose="020B0604030504040204" pitchFamily="34" charset="0"/>
              </a:rPr>
              <a:t>.” </a:t>
            </a:r>
            <a:br>
              <a:rPr lang="en-AU" sz="2800" dirty="0" smtClean="0">
                <a:latin typeface="Verdana" panose="020B0604030504040204" pitchFamily="34" charset="0"/>
                <a:ea typeface="Verdana" panose="020B0604030504040204" pitchFamily="34" charset="0"/>
                <a:cs typeface="Verdana" panose="020B0604030504040204" pitchFamily="34" charset="0"/>
              </a:rPr>
            </a:br>
            <a:r>
              <a:rPr lang="en-AU" sz="2800" b="1" dirty="0" smtClean="0">
                <a:latin typeface="Verdana" panose="020B0604030504040204" pitchFamily="34" charset="0"/>
                <a:ea typeface="Verdana" panose="020B0604030504040204" pitchFamily="34" charset="0"/>
                <a:cs typeface="Verdana" panose="020B0604030504040204" pitchFamily="34" charset="0"/>
              </a:rPr>
              <a:t>Jim </a:t>
            </a:r>
            <a:r>
              <a:rPr lang="en-AU" sz="2800" b="1" dirty="0" err="1" smtClean="0">
                <a:latin typeface="Verdana" panose="020B0604030504040204" pitchFamily="34" charset="0"/>
                <a:ea typeface="Verdana" panose="020B0604030504040204" pitchFamily="34" charset="0"/>
                <a:cs typeface="Verdana" panose="020B0604030504040204" pitchFamily="34" charset="0"/>
              </a:rPr>
              <a:t>Fiebig</a:t>
            </a:r>
            <a:endParaRPr lang="en-AU" sz="2800"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endParaRPr lang="en-AU" sz="28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89734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7268"/>
            <a:ext cx="7886700" cy="994172"/>
          </a:xfrm>
        </p:spPr>
        <p:txBody>
          <a:bodyPr/>
          <a:lstStyle/>
          <a:p>
            <a:r>
              <a:rPr lang="en-AU" b="1" dirty="0" smtClean="0"/>
              <a:t>Formatting Rules and Guidelines</a:t>
            </a:r>
            <a:endParaRPr lang="en-AU" b="1" dirty="0"/>
          </a:p>
        </p:txBody>
      </p:sp>
      <p:sp>
        <p:nvSpPr>
          <p:cNvPr id="5" name="TextBox 4"/>
          <p:cNvSpPr txBox="1"/>
          <p:nvPr/>
        </p:nvSpPr>
        <p:spPr>
          <a:xfrm>
            <a:off x="640079" y="983379"/>
            <a:ext cx="8179455" cy="3539430"/>
          </a:xfrm>
          <a:prstGeom prst="rect">
            <a:avLst/>
          </a:prstGeom>
          <a:noFill/>
          <a:ln w="19050">
            <a:solidFill>
              <a:schemeClr val="tx1"/>
            </a:solidFill>
          </a:ln>
        </p:spPr>
        <p:txBody>
          <a:bodyPr wrap="square" lIns="180000" rIns="180000" rtlCol="0">
            <a:spAutoFit/>
          </a:bodyPr>
          <a:lstStyle/>
          <a:p>
            <a:r>
              <a:rPr lang="en-AU" sz="2800" dirty="0">
                <a:latin typeface="Braille" panose="01010609060101010103" pitchFamily="49" charset="0"/>
              </a:rPr>
              <a:t> </a:t>
            </a:r>
          </a:p>
          <a:p>
            <a:r>
              <a:rPr lang="en-AU" sz="2800" dirty="0">
                <a:latin typeface="Braille" panose="01010609060101010103" pitchFamily="49" charset="0"/>
              </a:rPr>
              <a:t>  </a:t>
            </a:r>
            <a:r>
              <a:rPr lang="en-AU" sz="2800" dirty="0" smtClean="0">
                <a:latin typeface="Braille" panose="01010609060101010103" pitchFamily="49" charset="0"/>
              </a:rPr>
              <a:t>,h1d</a:t>
            </a:r>
            <a:r>
              <a:rPr lang="en-AU" sz="2800" dirty="0">
                <a:latin typeface="Braille" panose="01010609060101010103" pitchFamily="49" charset="0"/>
              </a:rPr>
              <a:t>+ </a:t>
            </a:r>
            <a:r>
              <a:rPr lang="en-AU" sz="2800" dirty="0" smtClean="0">
                <a:latin typeface="Braille" panose="01010609060101010103" pitchFamily="49" charset="0"/>
              </a:rPr>
              <a:t>#c           </a:t>
            </a:r>
            <a:endParaRPr lang="en-AU" sz="2800" dirty="0">
              <a:latin typeface="Braille" panose="01010609060101010103" pitchFamily="49" charset="0"/>
            </a:endParaRPr>
          </a:p>
          <a:p>
            <a:r>
              <a:rPr lang="en-AU" sz="2800" dirty="0">
                <a:latin typeface="Braille" panose="01010609060101010103" pitchFamily="49" charset="0"/>
              </a:rPr>
              <a:t>  ====== ===== ====== ==== </a:t>
            </a:r>
            <a:r>
              <a:rPr lang="en-AU" sz="2800" dirty="0" smtClean="0">
                <a:latin typeface="Braille" panose="01010609060101010103" pitchFamily="49" charset="0"/>
              </a:rPr>
              <a:t>===</a:t>
            </a:r>
          </a:p>
          <a:p>
            <a:r>
              <a:rPr lang="en-AU" sz="2800" dirty="0" smtClean="0">
                <a:latin typeface="Braille" panose="01010609060101010103" pitchFamily="49" charset="0"/>
              </a:rPr>
              <a:t>=== === === === == 444</a:t>
            </a:r>
            <a:endParaRPr lang="en-AU" sz="2800" dirty="0">
              <a:latin typeface="Braille" panose="01010609060101010103" pitchFamily="49" charset="0"/>
            </a:endParaRPr>
          </a:p>
          <a:p>
            <a:r>
              <a:rPr lang="en-AU" sz="2800" dirty="0">
                <a:latin typeface="Braille" panose="01010609060101010103" pitchFamily="49" charset="0"/>
              </a:rPr>
              <a:t> </a:t>
            </a:r>
          </a:p>
          <a:p>
            <a:r>
              <a:rPr lang="en-AU" sz="2800" dirty="0" smtClean="0">
                <a:latin typeface="Braille" panose="01010609060101010103" pitchFamily="49" charset="0"/>
              </a:rPr>
              <a:t>,h1d</a:t>
            </a:r>
            <a:r>
              <a:rPr lang="en-AU" sz="2800" dirty="0">
                <a:latin typeface="Braille" panose="01010609060101010103" pitchFamily="49" charset="0"/>
              </a:rPr>
              <a:t>+ </a:t>
            </a:r>
            <a:r>
              <a:rPr lang="en-AU" sz="2800" dirty="0" smtClean="0">
                <a:latin typeface="Braille" panose="01010609060101010103" pitchFamily="49" charset="0"/>
              </a:rPr>
              <a:t>#d</a:t>
            </a:r>
            <a:endParaRPr lang="en-AU" sz="2800" dirty="0">
              <a:latin typeface="Braille" panose="01010609060101010103" pitchFamily="49" charset="0"/>
            </a:endParaRPr>
          </a:p>
          <a:p>
            <a:r>
              <a:rPr lang="en-AU" sz="2800" dirty="0">
                <a:latin typeface="Braille" panose="01010609060101010103" pitchFamily="49" charset="0"/>
              </a:rPr>
              <a:t>  ==== ==== ==== ==== ==== </a:t>
            </a:r>
            <a:r>
              <a:rPr lang="en-AU" sz="2800" dirty="0" smtClean="0">
                <a:latin typeface="Braille" panose="01010609060101010103" pitchFamily="49" charset="0"/>
              </a:rPr>
              <a:t>==</a:t>
            </a:r>
          </a:p>
          <a:p>
            <a:r>
              <a:rPr lang="en-AU" sz="2800" dirty="0" smtClean="0">
                <a:latin typeface="Braille" panose="01010609060101010103" pitchFamily="49" charset="0"/>
              </a:rPr>
              <a:t>=== === === == === 444</a:t>
            </a:r>
          </a:p>
        </p:txBody>
      </p:sp>
    </p:spTree>
    <p:extLst>
      <p:ext uri="{BB962C8B-B14F-4D97-AF65-F5344CB8AC3E}">
        <p14:creationId xmlns:p14="http://schemas.microsoft.com/office/powerpoint/2010/main" val="39505680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3"/>
            <a:ext cx="7886700" cy="2522138"/>
          </a:xfrm>
        </p:spPr>
        <p:txBody>
          <a:bodyPr>
            <a:normAutofit/>
          </a:bodyPr>
          <a:lstStyle/>
          <a:p>
            <a:pPr marL="0" indent="0">
              <a:lnSpc>
                <a:spcPct val="120000"/>
              </a:lnSpc>
              <a:buNone/>
            </a:pPr>
            <a:r>
              <a:rPr lang="en-AU" sz="3200" b="1" dirty="0" smtClean="0">
                <a:latin typeface="Verdana" pitchFamily="34" charset="0"/>
                <a:ea typeface="Verdana" pitchFamily="34" charset="0"/>
                <a:cs typeface="Verdana" pitchFamily="34" charset="0"/>
              </a:rPr>
              <a:t>Poetry: Rules:</a:t>
            </a:r>
          </a:p>
          <a:p>
            <a:pPr>
              <a:lnSpc>
                <a:spcPct val="120000"/>
              </a:lnSpc>
              <a:spcBef>
                <a:spcPts val="600"/>
              </a:spcBef>
            </a:pPr>
            <a:r>
              <a:rPr lang="en-AU" sz="3200" dirty="0" smtClean="0">
                <a:latin typeface="Verdana" pitchFamily="34" charset="0"/>
                <a:ea typeface="Verdana" pitchFamily="34" charset="0"/>
                <a:cs typeface="Verdana" pitchFamily="34" charset="0"/>
              </a:rPr>
              <a:t>Use a list format.</a:t>
            </a:r>
          </a:p>
          <a:p>
            <a:pPr>
              <a:lnSpc>
                <a:spcPct val="120000"/>
              </a:lnSpc>
              <a:spcBef>
                <a:spcPts val="600"/>
              </a:spcBef>
            </a:pPr>
            <a:r>
              <a:rPr lang="en-AU" sz="3200" dirty="0" smtClean="0">
                <a:latin typeface="Verdana" pitchFamily="34" charset="0"/>
                <a:ea typeface="Verdana" pitchFamily="34" charset="0"/>
                <a:cs typeface="Verdana" pitchFamily="34" charset="0"/>
              </a:rPr>
              <a:t>A blank line is left between stanzas.</a:t>
            </a:r>
          </a:p>
        </p:txBody>
      </p:sp>
    </p:spTree>
    <p:extLst>
      <p:ext uri="{BB962C8B-B14F-4D97-AF65-F5344CB8AC3E}">
        <p14:creationId xmlns:p14="http://schemas.microsoft.com/office/powerpoint/2010/main" val="3025771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2"/>
            <a:ext cx="7886700" cy="3354035"/>
          </a:xfrm>
          <a:ln>
            <a:solidFill>
              <a:schemeClr val="accent1"/>
            </a:solidFill>
          </a:ln>
        </p:spPr>
        <p:txBody>
          <a:bodyPr>
            <a:noAutofit/>
          </a:bodyPr>
          <a:lstStyle/>
          <a:p>
            <a:pPr marL="0" indent="0">
              <a:lnSpc>
                <a:spcPct val="120000"/>
              </a:lnSpc>
              <a:buNone/>
            </a:pPr>
            <a:r>
              <a:rPr lang="en-AU" sz="3200" b="1" dirty="0" smtClean="0">
                <a:latin typeface="Verdana" pitchFamily="34" charset="0"/>
                <a:ea typeface="Verdana" pitchFamily="34" charset="0"/>
                <a:cs typeface="Verdana" pitchFamily="34" charset="0"/>
              </a:rPr>
              <a:t>Poetry: Guidelines</a:t>
            </a:r>
          </a:p>
          <a:p>
            <a:pPr>
              <a:lnSpc>
                <a:spcPct val="120000"/>
              </a:lnSpc>
            </a:pPr>
            <a:r>
              <a:rPr lang="en-AU" sz="3200" dirty="0" smtClean="0">
                <a:latin typeface="Verdana" pitchFamily="34" charset="0"/>
                <a:ea typeface="Verdana" pitchFamily="34" charset="0"/>
                <a:cs typeface="Verdana" pitchFamily="34" charset="0"/>
              </a:rPr>
              <a:t>Print layout is </a:t>
            </a:r>
            <a:r>
              <a:rPr lang="en-AU" sz="3200" dirty="0">
                <a:latin typeface="Verdana" pitchFamily="34" charset="0"/>
                <a:ea typeface="Verdana" pitchFamily="34" charset="0"/>
                <a:cs typeface="Verdana" pitchFamily="34" charset="0"/>
              </a:rPr>
              <a:t>u</a:t>
            </a:r>
            <a:r>
              <a:rPr lang="en-AU" sz="3200" dirty="0" smtClean="0">
                <a:latin typeface="Verdana" pitchFamily="34" charset="0"/>
                <a:ea typeface="Verdana" pitchFamily="34" charset="0"/>
                <a:cs typeface="Verdana" pitchFamily="34" charset="0"/>
              </a:rPr>
              <a:t>sed as a guide in determining the braille layout.</a:t>
            </a:r>
          </a:p>
          <a:p>
            <a:pPr>
              <a:lnSpc>
                <a:spcPct val="120000"/>
              </a:lnSpc>
            </a:pPr>
            <a:r>
              <a:rPr lang="en-AU" sz="3200" dirty="0" smtClean="0">
                <a:latin typeface="Verdana" pitchFamily="34" charset="0"/>
                <a:ea typeface="Verdana" pitchFamily="34" charset="0"/>
                <a:cs typeface="Verdana" pitchFamily="34" charset="0"/>
              </a:rPr>
              <a:t>There is a variety of examples in the formatting document.</a:t>
            </a:r>
            <a:endParaRPr lang="en-AU" sz="3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409470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2"/>
            <a:ext cx="7886700" cy="3354035"/>
          </a:xfrm>
        </p:spPr>
        <p:txBody>
          <a:bodyPr>
            <a:normAutofit/>
          </a:bodyPr>
          <a:lstStyle/>
          <a:p>
            <a:pPr marL="0" indent="0">
              <a:lnSpc>
                <a:spcPct val="120000"/>
              </a:lnSpc>
              <a:buNone/>
            </a:pPr>
            <a:r>
              <a:rPr lang="en-AU" sz="2600" b="1" dirty="0" smtClean="0">
                <a:latin typeface="Verdana" pitchFamily="34" charset="0"/>
                <a:ea typeface="Verdana" pitchFamily="34" charset="0"/>
                <a:cs typeface="Verdana" pitchFamily="34" charset="0"/>
              </a:rPr>
              <a:t>Drama: Rules</a:t>
            </a:r>
          </a:p>
          <a:p>
            <a:pPr>
              <a:lnSpc>
                <a:spcPct val="120000"/>
              </a:lnSpc>
            </a:pPr>
            <a:r>
              <a:rPr lang="en-AU" sz="2600" dirty="0" smtClean="0">
                <a:latin typeface="Verdana" pitchFamily="34" charset="0"/>
                <a:ea typeface="Verdana" pitchFamily="34" charset="0"/>
                <a:cs typeface="Verdana" pitchFamily="34" charset="0"/>
              </a:rPr>
              <a:t>Regardless of print layout, the name of each speaker begins at the margin with the </a:t>
            </a:r>
            <a:r>
              <a:rPr lang="en-AU" sz="2600" dirty="0" err="1" smtClean="0">
                <a:latin typeface="Verdana" pitchFamily="34" charset="0"/>
                <a:ea typeface="Verdana" pitchFamily="34" charset="0"/>
                <a:cs typeface="Verdana" pitchFamily="34" charset="0"/>
              </a:rPr>
              <a:t>runover</a:t>
            </a:r>
            <a:r>
              <a:rPr lang="en-AU" sz="2600" dirty="0" smtClean="0">
                <a:latin typeface="Verdana" pitchFamily="34" charset="0"/>
                <a:ea typeface="Verdana" pitchFamily="34" charset="0"/>
                <a:cs typeface="Verdana" pitchFamily="34" charset="0"/>
              </a:rPr>
              <a:t> indented. [Similar to a list format]</a:t>
            </a:r>
          </a:p>
          <a:p>
            <a:pPr>
              <a:lnSpc>
                <a:spcPct val="120000"/>
              </a:lnSpc>
            </a:pPr>
            <a:r>
              <a:rPr lang="en-AU" sz="2600" dirty="0" smtClean="0">
                <a:latin typeface="Verdana" pitchFamily="34" charset="0"/>
                <a:ea typeface="Verdana" pitchFamily="34" charset="0"/>
                <a:cs typeface="Verdana" pitchFamily="34" charset="0"/>
              </a:rPr>
              <a:t>There must be a clear distinction between the speaker’s name and the dialogue.</a:t>
            </a:r>
          </a:p>
        </p:txBody>
      </p:sp>
    </p:spTree>
    <p:extLst>
      <p:ext uri="{BB962C8B-B14F-4D97-AF65-F5344CB8AC3E}">
        <p14:creationId xmlns:p14="http://schemas.microsoft.com/office/powerpoint/2010/main" val="9085957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49" y="1073677"/>
            <a:ext cx="8231145" cy="3535393"/>
          </a:xfrm>
        </p:spPr>
        <p:txBody>
          <a:bodyPr>
            <a:normAutofit/>
          </a:bodyPr>
          <a:lstStyle/>
          <a:p>
            <a:pPr marL="0" indent="0">
              <a:lnSpc>
                <a:spcPct val="120000"/>
              </a:lnSpc>
              <a:buNone/>
            </a:pPr>
            <a:r>
              <a:rPr lang="en-AU" sz="2400" b="1" dirty="0" smtClean="0">
                <a:latin typeface="Verdana" pitchFamily="34" charset="0"/>
                <a:ea typeface="Verdana" pitchFamily="34" charset="0"/>
                <a:cs typeface="Verdana" pitchFamily="34" charset="0"/>
              </a:rPr>
              <a:t>Drama: Guidelines</a:t>
            </a:r>
          </a:p>
          <a:p>
            <a:pPr marL="0" indent="0">
              <a:lnSpc>
                <a:spcPct val="120000"/>
              </a:lnSpc>
              <a:buNone/>
            </a:pPr>
            <a:r>
              <a:rPr lang="en-AU" sz="2600" dirty="0" smtClean="0">
                <a:latin typeface="Verdana" pitchFamily="34" charset="0"/>
                <a:ea typeface="Verdana" pitchFamily="34" charset="0"/>
                <a:cs typeface="Verdana" pitchFamily="34" charset="0"/>
              </a:rPr>
              <a:t>Use the print as guidance to how stage directions are shown with regards to brackets, italics, capitals etc.</a:t>
            </a:r>
          </a:p>
          <a:p>
            <a:pPr marL="0" indent="0">
              <a:lnSpc>
                <a:spcPct val="120000"/>
              </a:lnSpc>
              <a:buNone/>
            </a:pPr>
            <a:r>
              <a:rPr lang="en-AU" sz="2600" dirty="0" smtClean="0">
                <a:latin typeface="Verdana" pitchFamily="34" charset="0"/>
                <a:ea typeface="Verdana" pitchFamily="34" charset="0"/>
                <a:cs typeface="Verdana" pitchFamily="34" charset="0"/>
              </a:rPr>
              <a:t>Stage directions on their own line are formatted as an indented paragraph beginning in cell 7, with </a:t>
            </a:r>
            <a:r>
              <a:rPr lang="en-AU" sz="2600" dirty="0" err="1" smtClean="0">
                <a:latin typeface="Verdana" pitchFamily="34" charset="0"/>
                <a:ea typeface="Verdana" pitchFamily="34" charset="0"/>
                <a:cs typeface="Verdana" pitchFamily="34" charset="0"/>
              </a:rPr>
              <a:t>runovers</a:t>
            </a:r>
            <a:r>
              <a:rPr lang="en-AU" sz="2600" dirty="0" smtClean="0">
                <a:latin typeface="Verdana" pitchFamily="34" charset="0"/>
                <a:ea typeface="Verdana" pitchFamily="34" charset="0"/>
                <a:cs typeface="Verdana" pitchFamily="34" charset="0"/>
              </a:rPr>
              <a:t> in cell 5. </a:t>
            </a:r>
          </a:p>
        </p:txBody>
      </p:sp>
    </p:spTree>
    <p:extLst>
      <p:ext uri="{BB962C8B-B14F-4D97-AF65-F5344CB8AC3E}">
        <p14:creationId xmlns:p14="http://schemas.microsoft.com/office/powerpoint/2010/main" val="42346803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6" name="TextBox 5"/>
          <p:cNvSpPr txBox="1"/>
          <p:nvPr/>
        </p:nvSpPr>
        <p:spPr>
          <a:xfrm>
            <a:off x="640080" y="1079635"/>
            <a:ext cx="7933037" cy="3453253"/>
          </a:xfrm>
          <a:prstGeom prst="rect">
            <a:avLst/>
          </a:prstGeom>
          <a:noFill/>
          <a:ln w="19050">
            <a:solidFill>
              <a:schemeClr val="tx1"/>
            </a:solidFill>
          </a:ln>
        </p:spPr>
        <p:txBody>
          <a:bodyPr wrap="square" lIns="180000" rIns="180000" rtlCol="0">
            <a:spAutoFit/>
          </a:bodyPr>
          <a:lstStyle/>
          <a:p>
            <a:pPr>
              <a:lnSpc>
                <a:spcPct val="130000"/>
              </a:lnSpc>
            </a:pPr>
            <a:r>
              <a:rPr lang="en-AU" sz="2800" dirty="0" smtClean="0">
                <a:latin typeface="Braille" panose="01010609060101010103" pitchFamily="49" charset="0"/>
              </a:rPr>
              <a:t>===3 ===== ==== ========4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 =========4</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"&lt;===== ====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=4"&gt;</a:t>
            </a:r>
          </a:p>
          <a:p>
            <a:pPr>
              <a:lnSpc>
                <a:spcPct val="130000"/>
              </a:lnSpc>
            </a:pPr>
            <a:r>
              <a:rPr lang="en-AU" sz="2800" dirty="0" smtClean="0">
                <a:latin typeface="Braille" panose="01010609060101010103" pitchFamily="49" charset="0"/>
              </a:rPr>
              <a:t>==== "&lt;==="&gt;3 == ==== ==== </a:t>
            </a:r>
          </a:p>
          <a:p>
            <a:pPr>
              <a:lnSpc>
                <a:spcPct val="130000"/>
              </a:lnSpc>
            </a:pPr>
            <a:r>
              <a:rPr lang="en-AU" sz="2800" dirty="0">
                <a:latin typeface="Braille" panose="01010609060101010103" pitchFamily="49" charset="0"/>
              </a:rPr>
              <a:t> </a:t>
            </a:r>
            <a:r>
              <a:rPr lang="en-AU" sz="2800" dirty="0" smtClean="0">
                <a:latin typeface="Braille" panose="01010609060101010103" pitchFamily="49" charset="0"/>
              </a:rPr>
              <a:t> ==== ======4</a:t>
            </a:r>
          </a:p>
        </p:txBody>
      </p:sp>
    </p:spTree>
    <p:extLst>
      <p:ext uri="{BB962C8B-B14F-4D97-AF65-F5344CB8AC3E}">
        <p14:creationId xmlns:p14="http://schemas.microsoft.com/office/powerpoint/2010/main" val="1875578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2"/>
            <a:ext cx="7886700" cy="3354035"/>
          </a:xfrm>
        </p:spPr>
        <p:txBody>
          <a:bodyPr>
            <a:normAutofit/>
          </a:bodyPr>
          <a:lstStyle/>
          <a:p>
            <a:pPr marL="0" indent="0">
              <a:lnSpc>
                <a:spcPct val="120000"/>
              </a:lnSpc>
              <a:buNone/>
            </a:pPr>
            <a:r>
              <a:rPr lang="en-AU" sz="3200" dirty="0" smtClean="0">
                <a:latin typeface="Verdana" pitchFamily="34" charset="0"/>
                <a:ea typeface="Verdana" pitchFamily="34" charset="0"/>
                <a:cs typeface="Verdana" pitchFamily="34" charset="0"/>
              </a:rPr>
              <a:t>Further information: brailleaustralia.org website</a:t>
            </a:r>
          </a:p>
          <a:p>
            <a:pPr marL="0" indent="0">
              <a:lnSpc>
                <a:spcPct val="120000"/>
              </a:lnSpc>
              <a:buNone/>
            </a:pPr>
            <a:r>
              <a:rPr lang="en-AU" sz="3200" dirty="0" smtClean="0">
                <a:latin typeface="Verdana" pitchFamily="34" charset="0"/>
                <a:ea typeface="Verdana" pitchFamily="34" charset="0"/>
                <a:cs typeface="Verdana" pitchFamily="34" charset="0"/>
              </a:rPr>
              <a:t>Follow “site map” link, under “About Braille” choose “Braille Formatting”.</a:t>
            </a:r>
          </a:p>
        </p:txBody>
      </p:sp>
    </p:spTree>
    <p:extLst>
      <p:ext uri="{BB962C8B-B14F-4D97-AF65-F5344CB8AC3E}">
        <p14:creationId xmlns:p14="http://schemas.microsoft.com/office/powerpoint/2010/main" val="17501868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Formatting Rules and Guidelines</a:t>
            </a:r>
            <a:endParaRPr lang="en-AU" b="1" dirty="0"/>
          </a:p>
        </p:txBody>
      </p:sp>
      <p:sp>
        <p:nvSpPr>
          <p:cNvPr id="4" name="Content Placeholder 3"/>
          <p:cNvSpPr>
            <a:spLocks noGrp="1"/>
          </p:cNvSpPr>
          <p:nvPr>
            <p:ph idx="1"/>
          </p:nvPr>
        </p:nvSpPr>
        <p:spPr>
          <a:xfrm>
            <a:off x="628650" y="1135462"/>
            <a:ext cx="7886700" cy="3354035"/>
          </a:xfrm>
        </p:spPr>
        <p:txBody>
          <a:bodyPr>
            <a:normAutofit/>
          </a:bodyPr>
          <a:lstStyle/>
          <a:p>
            <a:pPr marL="0" indent="0">
              <a:lnSpc>
                <a:spcPct val="120000"/>
              </a:lnSpc>
              <a:buNone/>
            </a:pPr>
            <a:r>
              <a:rPr lang="en-AU" sz="3200" dirty="0">
                <a:latin typeface="Verdana" pitchFamily="34" charset="0"/>
                <a:ea typeface="Verdana" pitchFamily="34" charset="0"/>
                <a:cs typeface="Verdana" pitchFamily="34" charset="0"/>
              </a:rPr>
              <a:t>Available in </a:t>
            </a:r>
            <a:r>
              <a:rPr lang="en-AU" sz="3200" dirty="0" smtClean="0">
                <a:latin typeface="Verdana" pitchFamily="34" charset="0"/>
                <a:ea typeface="Verdana" pitchFamily="34" charset="0"/>
                <a:cs typeface="Verdana" pitchFamily="34" charset="0"/>
              </a:rPr>
              <a:t>PDF </a:t>
            </a:r>
            <a:r>
              <a:rPr lang="en-AU" sz="3200" dirty="0">
                <a:latin typeface="Verdana" pitchFamily="34" charset="0"/>
                <a:ea typeface="Verdana" pitchFamily="34" charset="0"/>
                <a:cs typeface="Verdana" pitchFamily="34" charset="0"/>
              </a:rPr>
              <a:t>or </a:t>
            </a:r>
            <a:r>
              <a:rPr lang="en-AU" sz="3200" dirty="0" smtClean="0">
                <a:latin typeface="Verdana" pitchFamily="34" charset="0"/>
                <a:ea typeface="Verdana" pitchFamily="34" charset="0"/>
                <a:cs typeface="Verdana" pitchFamily="34" charset="0"/>
              </a:rPr>
              <a:t>BRF download:</a:t>
            </a:r>
            <a:endParaRPr lang="en-AU" sz="3200" dirty="0">
              <a:latin typeface="Verdana" pitchFamily="34" charset="0"/>
              <a:ea typeface="Verdana" pitchFamily="34" charset="0"/>
              <a:cs typeface="Verdana" pitchFamily="34" charset="0"/>
            </a:endParaRPr>
          </a:p>
          <a:p>
            <a:pPr>
              <a:lnSpc>
                <a:spcPct val="120000"/>
              </a:lnSpc>
            </a:pPr>
            <a:r>
              <a:rPr lang="en-AU" sz="3200" dirty="0" smtClean="0">
                <a:latin typeface="Verdana" pitchFamily="34" charset="0"/>
                <a:ea typeface="Verdana" pitchFamily="34" charset="0"/>
                <a:cs typeface="Verdana" pitchFamily="34" charset="0"/>
              </a:rPr>
              <a:t>ABA Rules and Guidelines for Formatting Braille 2016</a:t>
            </a:r>
          </a:p>
          <a:p>
            <a:pPr>
              <a:lnSpc>
                <a:spcPct val="120000"/>
              </a:lnSpc>
            </a:pPr>
            <a:r>
              <a:rPr lang="en-AU" sz="3200" dirty="0" smtClean="0">
                <a:latin typeface="Verdana" pitchFamily="34" charset="0"/>
                <a:ea typeface="Verdana" pitchFamily="34" charset="0"/>
                <a:cs typeface="Verdana" pitchFamily="34" charset="0"/>
              </a:rPr>
              <a:t>ABA Formatting Workshop 2016 documents.</a:t>
            </a:r>
          </a:p>
        </p:txBody>
      </p:sp>
    </p:spTree>
    <p:extLst>
      <p:ext uri="{BB962C8B-B14F-4D97-AF65-F5344CB8AC3E}">
        <p14:creationId xmlns:p14="http://schemas.microsoft.com/office/powerpoint/2010/main" val="23886464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273843"/>
            <a:ext cx="7886700" cy="3610637"/>
          </a:xfrm>
        </p:spPr>
        <p:txBody>
          <a:bodyPr>
            <a:normAutofit/>
          </a:bodyPr>
          <a:lstStyle/>
          <a:p>
            <a:pPr algn="ctr"/>
            <a:r>
              <a:rPr lang="en-AU" sz="5400" b="1" dirty="0" smtClean="0"/>
              <a:t>The End! </a:t>
            </a:r>
            <a:br>
              <a:rPr lang="en-AU" sz="5400" b="1" dirty="0" smtClean="0"/>
            </a:br>
            <a:r>
              <a:rPr lang="en-AU" sz="3200" b="1" dirty="0" smtClean="0"/>
              <a:t>or is it</a:t>
            </a:r>
            <a:br>
              <a:rPr lang="en-AU" sz="3200" b="1" dirty="0" smtClean="0"/>
            </a:br>
            <a:r>
              <a:rPr lang="en-AU" sz="3200" b="1" dirty="0" smtClean="0"/>
              <a:t>The Beginning?</a:t>
            </a:r>
            <a:br>
              <a:rPr lang="en-AU" sz="3200" b="1" dirty="0" smtClean="0"/>
            </a:br>
            <a:r>
              <a:rPr lang="en-AU" sz="3200" b="1" dirty="0"/>
              <a:t/>
            </a:r>
            <a:br>
              <a:rPr lang="en-AU" sz="3200" b="1" dirty="0"/>
            </a:br>
            <a:r>
              <a:rPr lang="en-AU" sz="3200" b="1" dirty="0" smtClean="0"/>
              <a:t>Any Questions?</a:t>
            </a:r>
            <a:br>
              <a:rPr lang="en-AU" sz="3200" b="1" dirty="0" smtClean="0"/>
            </a:br>
            <a:r>
              <a:rPr lang="en-AU" sz="3200" b="1" dirty="0" smtClean="0"/>
              <a:t/>
            </a:r>
            <a:br>
              <a:rPr lang="en-AU" sz="3200" b="1" dirty="0" smtClean="0"/>
            </a:br>
            <a:r>
              <a:rPr lang="en-AU" sz="2800" dirty="0" smtClean="0"/>
              <a:t>kathleen.riessen440@schools.sa.edu.au</a:t>
            </a:r>
            <a:endParaRPr lang="en-AU" sz="3200" b="1" dirty="0"/>
          </a:p>
        </p:txBody>
      </p:sp>
    </p:spTree>
    <p:extLst>
      <p:ext uri="{BB962C8B-B14F-4D97-AF65-F5344CB8AC3E}">
        <p14:creationId xmlns:p14="http://schemas.microsoft.com/office/powerpoint/2010/main" val="2260761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504" y="137175"/>
            <a:ext cx="8855242" cy="4286543"/>
          </a:xfrm>
        </p:spPr>
        <p:txBody>
          <a:bodyPr anchor="t" anchorCtr="0">
            <a:noAutofit/>
          </a:bodyPr>
          <a:lstStyle/>
          <a:p>
            <a:pPr marL="0" indent="0">
              <a:lnSpc>
                <a:spcPct val="120000"/>
              </a:lnSpc>
              <a:spcBef>
                <a:spcPts val="0"/>
              </a:spcBef>
              <a:buNone/>
            </a:pPr>
            <a:r>
              <a:rPr lang="en-US" sz="2800" dirty="0" smtClean="0">
                <a:latin typeface="Verdana" panose="020B0604030504040204" pitchFamily="34" charset="0"/>
                <a:ea typeface="Verdana" panose="020B0604030504040204" pitchFamily="34" charset="0"/>
                <a:cs typeface="Verdana" panose="020B0604030504040204" pitchFamily="34" charset="0"/>
              </a:rPr>
              <a:t>“Teach braille (as necessary) … Specialist teachers (Vision Impairment) not only are trained in the Unified English Braille (UEB) literary code but also understand the theory of teaching braille and have the experience and knowledge to teach braille.”  </a:t>
            </a:r>
            <a:r>
              <a:rPr lang="en-US" sz="2800" b="1" dirty="0" smtClean="0">
                <a:latin typeface="Verdana" panose="020B0604030504040204" pitchFamily="34" charset="0"/>
                <a:ea typeface="Verdana" panose="020B0604030504040204" pitchFamily="34" charset="0"/>
                <a:cs typeface="Verdana" panose="020B0604030504040204" pitchFamily="34" charset="0"/>
              </a:rPr>
              <a:t>SPEVI Position Statement on Role of Specialist Teachers (Vision Impairments)</a:t>
            </a:r>
            <a:endParaRPr lang="en-US" sz="2800" b="1" dirty="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endParaRPr lang="en-AU" sz="280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20000"/>
              </a:lnSpc>
              <a:buNone/>
            </a:pPr>
            <a:endParaRPr lang="en-US" sz="2000" dirty="0"/>
          </a:p>
        </p:txBody>
      </p:sp>
    </p:spTree>
    <p:extLst>
      <p:ext uri="{BB962C8B-B14F-4D97-AF65-F5344CB8AC3E}">
        <p14:creationId xmlns:p14="http://schemas.microsoft.com/office/powerpoint/2010/main" val="665011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541" y="1282367"/>
            <a:ext cx="8401481" cy="3116637"/>
          </a:xfrm>
        </p:spPr>
        <p:txBody>
          <a:bodyPr>
            <a:noAutofit/>
          </a:bodyPr>
          <a:lstStyle/>
          <a:p>
            <a:pPr marL="0" indent="0">
              <a:lnSpc>
                <a:spcPct val="120000"/>
              </a:lnSpc>
              <a:buNone/>
            </a:pPr>
            <a:r>
              <a:rPr lang="en-AU" sz="2400" dirty="0"/>
              <a:t>The Australian Braille Authority (ABA) oversees the development and maintenance </a:t>
            </a:r>
            <a:r>
              <a:rPr lang="en-AU" sz="2400"/>
              <a:t>of </a:t>
            </a:r>
            <a:r>
              <a:rPr lang="en-AU" sz="2400" smtClean="0"/>
              <a:t>braille </a:t>
            </a:r>
            <a:r>
              <a:rPr lang="en-AU" sz="2400" dirty="0"/>
              <a:t>codes and specifications used in Australia, acts as a braille accreditation body, and promotes braille as the primary literacy medium for people who are blind, deafblind, or have severe vision impairment. </a:t>
            </a:r>
            <a:r>
              <a:rPr lang="en-AU" sz="2400" b="1" dirty="0"/>
              <a:t>brailleaustralia.org</a:t>
            </a:r>
          </a:p>
        </p:txBody>
      </p:sp>
      <p:pic>
        <p:nvPicPr>
          <p:cNvPr id="4" name="Picture 3"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
        <p:nvSpPr>
          <p:cNvPr id="6"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spTree>
    <p:extLst>
      <p:ext uri="{BB962C8B-B14F-4D97-AF65-F5344CB8AC3E}">
        <p14:creationId xmlns:p14="http://schemas.microsoft.com/office/powerpoint/2010/main" val="3950658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he logo is a large 6 dot braille cell with the word BANZAT written underneath." title="BANZAT Log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00" y="1603096"/>
            <a:ext cx="1070822" cy="1374883"/>
          </a:xfrm>
        </p:spPr>
      </p:pic>
      <p:pic>
        <p:nvPicPr>
          <p:cNvPr id="4" name="Picture 3"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pic>
        <p:nvPicPr>
          <p:cNvPr id="6" name="Picture 5" descr="The logo consists of the upper case letters I C E and B written in an outline form.  Simulated braille of the letter is shown in the upper part of each print letter.&#10;" title="ICEB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541" y="3475853"/>
            <a:ext cx="1883875" cy="601877"/>
          </a:xfrm>
          <a:prstGeom prst="rect">
            <a:avLst/>
          </a:prstGeom>
        </p:spPr>
      </p:pic>
      <p:sp>
        <p:nvSpPr>
          <p:cNvPr id="7" name="TextBox 6"/>
          <p:cNvSpPr txBox="1"/>
          <p:nvPr/>
        </p:nvSpPr>
        <p:spPr>
          <a:xfrm>
            <a:off x="1754659" y="1603096"/>
            <a:ext cx="7142206" cy="1815882"/>
          </a:xfrm>
          <a:prstGeom prst="rect">
            <a:avLst/>
          </a:prstGeom>
          <a:noFill/>
        </p:spPr>
        <p:txBody>
          <a:bodyPr wrap="square" rtlCol="0">
            <a:spAutoFit/>
          </a:bodyPr>
          <a:lstStyle/>
          <a:p>
            <a:r>
              <a:rPr lang="en-AU" sz="2800" dirty="0" smtClean="0"/>
              <a:t>Braille Authority of New Zealand </a:t>
            </a:r>
            <a:r>
              <a:rPr lang="en-AU" sz="2800" dirty="0"/>
              <a:t>Aotearoa </a:t>
            </a:r>
            <a:r>
              <a:rPr lang="en-AU" sz="2800" dirty="0" smtClean="0"/>
              <a:t>Trust (BANZAT)</a:t>
            </a:r>
          </a:p>
          <a:p>
            <a:r>
              <a:rPr lang="en-AU" sz="2800" b="1" dirty="0" smtClean="0"/>
              <a:t>www.banzat.org.nz</a:t>
            </a:r>
          </a:p>
          <a:p>
            <a:endParaRPr lang="en-AU" sz="2800" dirty="0"/>
          </a:p>
        </p:txBody>
      </p:sp>
      <p:sp>
        <p:nvSpPr>
          <p:cNvPr id="8" name="TextBox 7"/>
          <p:cNvSpPr txBox="1"/>
          <p:nvPr/>
        </p:nvSpPr>
        <p:spPr>
          <a:xfrm>
            <a:off x="2456935" y="3299737"/>
            <a:ext cx="6229865" cy="954107"/>
          </a:xfrm>
          <a:prstGeom prst="rect">
            <a:avLst/>
          </a:prstGeom>
          <a:noFill/>
        </p:spPr>
        <p:txBody>
          <a:bodyPr wrap="square" rtlCol="0">
            <a:spAutoFit/>
          </a:bodyPr>
          <a:lstStyle/>
          <a:p>
            <a:r>
              <a:rPr lang="en-AU" sz="2800" dirty="0" smtClean="0"/>
              <a:t>International Council on English Braille (ICEB) </a:t>
            </a:r>
            <a:r>
              <a:rPr lang="en-AU" sz="2800" b="1" dirty="0" smtClean="0"/>
              <a:t>www.iceb.org</a:t>
            </a:r>
            <a:endParaRPr lang="en-AU" sz="2800" b="1" dirty="0"/>
          </a:p>
        </p:txBody>
      </p:sp>
      <p:sp>
        <p:nvSpPr>
          <p:cNvPr id="9"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spTree>
    <p:extLst>
      <p:ext uri="{BB962C8B-B14F-4D97-AF65-F5344CB8AC3E}">
        <p14:creationId xmlns:p14="http://schemas.microsoft.com/office/powerpoint/2010/main" val="3527274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
        <p:nvSpPr>
          <p:cNvPr id="7" name="TextBox 6"/>
          <p:cNvSpPr txBox="1"/>
          <p:nvPr/>
        </p:nvSpPr>
        <p:spPr>
          <a:xfrm>
            <a:off x="1643121" y="1291018"/>
            <a:ext cx="7142206" cy="1421928"/>
          </a:xfrm>
          <a:prstGeom prst="rect">
            <a:avLst/>
          </a:prstGeom>
          <a:noFill/>
        </p:spPr>
        <p:txBody>
          <a:bodyPr wrap="square" rtlCol="0">
            <a:spAutoFit/>
          </a:bodyPr>
          <a:lstStyle/>
          <a:p>
            <a:pPr>
              <a:lnSpc>
                <a:spcPct val="120000"/>
              </a:lnSpc>
            </a:pPr>
            <a:r>
              <a:rPr lang="en-AU" sz="2400" dirty="0" smtClean="0">
                <a:latin typeface="Verdana" pitchFamily="34" charset="0"/>
                <a:ea typeface="Verdana" pitchFamily="34" charset="0"/>
                <a:cs typeface="Verdana" pitchFamily="34" charset="0"/>
              </a:rPr>
              <a:t>ABA is a subcommittee of the</a:t>
            </a:r>
          </a:p>
          <a:p>
            <a:pPr>
              <a:lnSpc>
                <a:spcPct val="120000"/>
              </a:lnSpc>
            </a:pPr>
            <a:r>
              <a:rPr lang="en-AU" sz="2400" dirty="0" smtClean="0">
                <a:latin typeface="Verdana" pitchFamily="34" charset="0"/>
                <a:ea typeface="Verdana" pitchFamily="34" charset="0"/>
                <a:cs typeface="Verdana" pitchFamily="34" charset="0"/>
              </a:rPr>
              <a:t>Round Table on Information Access for People with Print Disabilities.</a:t>
            </a:r>
            <a:endParaRPr lang="en-AU" sz="2400" dirty="0">
              <a:latin typeface="Verdana" pitchFamily="34" charset="0"/>
              <a:ea typeface="Verdana" pitchFamily="34" charset="0"/>
              <a:cs typeface="Verdana" pitchFamily="34" charset="0"/>
            </a:endParaRPr>
          </a:p>
        </p:txBody>
      </p:sp>
      <p:sp>
        <p:nvSpPr>
          <p:cNvPr id="9"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pic>
        <p:nvPicPr>
          <p:cNvPr id="1026" name="Picture 2" descr="The logo is a map of Australia and New Zealand surrounded by a circle." title="Round Tabl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168" y="1461982"/>
            <a:ext cx="1080000" cy="1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33755" y="2750082"/>
            <a:ext cx="8551571" cy="1865126"/>
          </a:xfrm>
          <a:prstGeom prst="rect">
            <a:avLst/>
          </a:prstGeom>
          <a:noFill/>
        </p:spPr>
        <p:txBody>
          <a:bodyPr wrap="square" rtlCol="0">
            <a:spAutoFit/>
          </a:bodyPr>
          <a:lstStyle/>
          <a:p>
            <a:pPr>
              <a:lnSpc>
                <a:spcPct val="120000"/>
              </a:lnSpc>
            </a:pPr>
            <a:r>
              <a:rPr lang="en-AU" sz="2400" dirty="0">
                <a:latin typeface="Verdana" pitchFamily="34" charset="0"/>
                <a:ea typeface="Verdana" pitchFamily="34" charset="0"/>
                <a:cs typeface="Verdana" pitchFamily="34" charset="0"/>
              </a:rPr>
              <a:t>Each Round Table member organisation involved in the production, teaching or use of braille </a:t>
            </a:r>
            <a:r>
              <a:rPr lang="en-AU" sz="2400" dirty="0" smtClean="0">
                <a:latin typeface="Verdana" pitchFamily="34" charset="0"/>
                <a:ea typeface="Verdana" pitchFamily="34" charset="0"/>
                <a:cs typeface="Verdana" pitchFamily="34" charset="0"/>
              </a:rPr>
              <a:t>in Australia has </a:t>
            </a:r>
            <a:r>
              <a:rPr lang="en-AU" sz="2400" dirty="0">
                <a:latin typeface="Verdana" pitchFamily="34" charset="0"/>
                <a:ea typeface="Verdana" pitchFamily="34" charset="0"/>
                <a:cs typeface="Verdana" pitchFamily="34" charset="0"/>
              </a:rPr>
              <a:t>representation on the National Committee of the ABA</a:t>
            </a:r>
            <a:r>
              <a:rPr lang="en-AU" sz="2400" dirty="0" smtClean="0">
                <a:latin typeface="Verdana" pitchFamily="34" charset="0"/>
                <a:ea typeface="Verdana" pitchFamily="34" charset="0"/>
                <a:cs typeface="Verdana" pitchFamily="34" charset="0"/>
              </a:rPr>
              <a:t>.</a:t>
            </a:r>
            <a:endParaRPr lang="en-AU" dirty="0"/>
          </a:p>
        </p:txBody>
      </p:sp>
    </p:spTree>
    <p:extLst>
      <p:ext uri="{BB962C8B-B14F-4D97-AF65-F5344CB8AC3E}">
        <p14:creationId xmlns:p14="http://schemas.microsoft.com/office/powerpoint/2010/main" val="44016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84459"/>
            <a:ext cx="7886700" cy="3263504"/>
          </a:xfrm>
        </p:spPr>
        <p:txBody>
          <a:bodyPr/>
          <a:lstStyle/>
          <a:p>
            <a:pPr marL="0" indent="0">
              <a:buNone/>
            </a:pPr>
            <a:r>
              <a:rPr lang="en-AU" sz="3200" b="1" dirty="0" smtClean="0"/>
              <a:t>ABA Executive</a:t>
            </a:r>
            <a:endParaRPr lang="en-AU" sz="2800" b="1" dirty="0" smtClean="0"/>
          </a:p>
          <a:p>
            <a:pPr marL="0" indent="0">
              <a:buNone/>
            </a:pPr>
            <a:r>
              <a:rPr lang="en-AU" sz="2600" dirty="0" err="1" smtClean="0"/>
              <a:t>Jordie</a:t>
            </a:r>
            <a:r>
              <a:rPr lang="en-AU" sz="2600" dirty="0" smtClean="0"/>
              <a:t> Howell: Chair</a:t>
            </a:r>
          </a:p>
          <a:p>
            <a:pPr marL="0" indent="0">
              <a:buNone/>
            </a:pPr>
            <a:r>
              <a:rPr lang="en-AU" sz="2600" dirty="0" smtClean="0"/>
              <a:t>Christine Simpson: Past Chair</a:t>
            </a:r>
          </a:p>
          <a:p>
            <a:pPr marL="0" indent="0">
              <a:buNone/>
            </a:pPr>
            <a:r>
              <a:rPr lang="en-AU" sz="2600" dirty="0" smtClean="0"/>
              <a:t>Leona Holloway: Communications Secretary</a:t>
            </a:r>
          </a:p>
          <a:p>
            <a:pPr marL="0" indent="0">
              <a:buNone/>
            </a:pPr>
            <a:r>
              <a:rPr lang="en-AU" sz="2600" dirty="0" smtClean="0"/>
              <a:t>Josie </a:t>
            </a:r>
            <a:r>
              <a:rPr lang="en-AU" sz="2600" dirty="0" err="1" smtClean="0"/>
              <a:t>Howse</a:t>
            </a:r>
            <a:r>
              <a:rPr lang="en-AU" sz="2600" dirty="0" smtClean="0"/>
              <a:t>				Sam Taylor</a:t>
            </a:r>
          </a:p>
          <a:p>
            <a:pPr marL="0" indent="0">
              <a:buNone/>
            </a:pPr>
            <a:r>
              <a:rPr lang="en-AU" sz="2600" dirty="0" smtClean="0"/>
              <a:t>Kathy </a:t>
            </a:r>
            <a:r>
              <a:rPr lang="en-AU" sz="2600" dirty="0" err="1" smtClean="0"/>
              <a:t>Riessen</a:t>
            </a:r>
            <a:r>
              <a:rPr lang="en-AU" sz="2600" dirty="0" smtClean="0"/>
              <a:t>			Ross de Vent</a:t>
            </a:r>
          </a:p>
          <a:p>
            <a:pPr marL="0" indent="0">
              <a:buNone/>
            </a:pPr>
            <a:endParaRPr lang="en-AU" sz="2400" dirty="0"/>
          </a:p>
        </p:txBody>
      </p:sp>
      <p:pic>
        <p:nvPicPr>
          <p:cNvPr id="5" name="Picture 4" descr="The logo is a circle surrounding a map of Australia. The letters ABA in simulated braille are written under the map. Outside and following the line of the circle, are the words &quot;Australian Braille Authority&quot;." title="Australian Braille Author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9541" y="254023"/>
            <a:ext cx="932681" cy="914400"/>
          </a:xfrm>
          <a:prstGeom prst="rect">
            <a:avLst/>
          </a:prstGeom>
        </p:spPr>
      </p:pic>
      <p:sp>
        <p:nvSpPr>
          <p:cNvPr id="6" name="Title 1"/>
          <p:cNvSpPr txBox="1">
            <a:spLocks/>
          </p:cNvSpPr>
          <p:nvPr/>
        </p:nvSpPr>
        <p:spPr>
          <a:xfrm>
            <a:off x="628650" y="232044"/>
            <a:ext cx="8058150" cy="93637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AU" sz="2800" b="1" dirty="0" smtClean="0"/>
              <a:t>Australian Braille Authority (ABA)</a:t>
            </a:r>
          </a:p>
          <a:p>
            <a:pPr algn="ctr"/>
            <a:r>
              <a:rPr lang="en-AU" sz="2400" b="1" dirty="0" smtClean="0"/>
              <a:t>brailleaustralia.org</a:t>
            </a:r>
            <a:endParaRPr lang="en-AU" sz="2400" b="1" dirty="0"/>
          </a:p>
        </p:txBody>
      </p:sp>
    </p:spTree>
    <p:extLst>
      <p:ext uri="{BB962C8B-B14F-4D97-AF65-F5344CB8AC3E}">
        <p14:creationId xmlns:p14="http://schemas.microsoft.com/office/powerpoint/2010/main" val="424736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1462</TotalTime>
  <Words>1566</Words>
  <Application>Microsoft Office PowerPoint</Application>
  <PresentationFormat>On-screen Show (16:9)</PresentationFormat>
  <Paragraphs>243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ABA - Who we are/ Rules &amp; guidelines for formatting braille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Formatting Rules and Guidelines</vt:lpstr>
      <vt:lpstr>The End!  or is it The Beginning?  Any Questions?  kathleen.riessen440@schools.sa.edu.au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King</dc:creator>
  <cp:lastModifiedBy>Kathy Riessen</cp:lastModifiedBy>
  <cp:revision>83</cp:revision>
  <dcterms:created xsi:type="dcterms:W3CDTF">2016-10-18T22:59:21Z</dcterms:created>
  <dcterms:modified xsi:type="dcterms:W3CDTF">2017-01-03T00:26:56Z</dcterms:modified>
</cp:coreProperties>
</file>